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80" r:id="rId2"/>
    <p:sldId id="283" r:id="rId3"/>
    <p:sldId id="294" r:id="rId4"/>
    <p:sldId id="325" r:id="rId5"/>
    <p:sldId id="334" r:id="rId6"/>
    <p:sldId id="282" r:id="rId7"/>
    <p:sldId id="323" r:id="rId8"/>
    <p:sldId id="324" r:id="rId9"/>
    <p:sldId id="284" r:id="rId10"/>
    <p:sldId id="295" r:id="rId11"/>
    <p:sldId id="285" r:id="rId12"/>
    <p:sldId id="286" r:id="rId13"/>
    <p:sldId id="287" r:id="rId14"/>
    <p:sldId id="326" r:id="rId15"/>
    <p:sldId id="327" r:id="rId16"/>
    <p:sldId id="328" r:id="rId17"/>
    <p:sldId id="288" r:id="rId18"/>
    <p:sldId id="289" r:id="rId19"/>
    <p:sldId id="29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7" d="100"/>
          <a:sy n="77"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C5F791-9FB4-412F-98C5-899DECD751AD}" type="datetimeFigureOut">
              <a:rPr lang="en-GB" smtClean="0"/>
              <a:t>09/09/2022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3E7504-B24C-4943-8D11-333756214628}" type="slidenum">
              <a:rPr lang="en-GB" smtClean="0"/>
              <a:t>‹#›</a:t>
            </a:fld>
            <a:endParaRPr lang="en-GB"/>
          </a:p>
        </p:txBody>
      </p:sp>
    </p:spTree>
    <p:extLst>
      <p:ext uri="{BB962C8B-B14F-4D97-AF65-F5344CB8AC3E}">
        <p14:creationId xmlns:p14="http://schemas.microsoft.com/office/powerpoint/2010/main" val="800636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31385A-5762-46DC-A831-AC5E4853AF5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8997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31385A-5762-46DC-A831-AC5E4853AF5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1543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39C75-53ED-A24D-A709-8C599048DE5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8F93F90-B354-9345-910F-6229FF5A3EF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31AFCD5-51C0-8F4A-8A9E-D4A09FE72A51}"/>
              </a:ext>
            </a:extLst>
          </p:cNvPr>
          <p:cNvSpPr>
            <a:spLocks noGrp="1"/>
          </p:cNvSpPr>
          <p:nvPr>
            <p:ph type="dt" sz="half" idx="10"/>
          </p:nvPr>
        </p:nvSpPr>
        <p:spPr>
          <a:xfrm>
            <a:off x="838200" y="6356350"/>
            <a:ext cx="2743200" cy="365125"/>
          </a:xfrm>
          <a:prstGeom prst="rect">
            <a:avLst/>
          </a:prstGeom>
        </p:spPr>
        <p:txBody>
          <a:bodyPr/>
          <a:lstStyle/>
          <a:p>
            <a:fld id="{E35AA220-14B4-F04A-9BD7-BBE751F994F3}" type="datetimeFigureOut">
              <a:rPr lang="en-US" smtClean="0"/>
              <a:t>9/9/2022</a:t>
            </a:fld>
            <a:endParaRPr lang="en-US"/>
          </a:p>
        </p:txBody>
      </p:sp>
      <p:sp>
        <p:nvSpPr>
          <p:cNvPr id="5" name="Footer Placeholder 4">
            <a:extLst>
              <a:ext uri="{FF2B5EF4-FFF2-40B4-BE49-F238E27FC236}">
                <a16:creationId xmlns:a16="http://schemas.microsoft.com/office/drawing/2014/main" id="{AA1FBEB6-D8F0-7943-88A7-42655A2BFEC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003FE40-609C-3A4F-A0E6-1E162E99693B}"/>
              </a:ext>
            </a:extLst>
          </p:cNvPr>
          <p:cNvSpPr>
            <a:spLocks noGrp="1"/>
          </p:cNvSpPr>
          <p:nvPr>
            <p:ph type="sldNum" sz="quarter" idx="12"/>
          </p:nvPr>
        </p:nvSpPr>
        <p:spPr>
          <a:xfrm>
            <a:off x="8610600" y="6356350"/>
            <a:ext cx="2743200" cy="365125"/>
          </a:xfrm>
          <a:prstGeom prst="rect">
            <a:avLst/>
          </a:prstGeom>
        </p:spPr>
        <p:txBody>
          <a:bodyPr/>
          <a:lstStyle/>
          <a:p>
            <a:fld id="{54791979-387D-2C47-B34A-F2F0F60F6DF9}" type="slidenum">
              <a:rPr lang="en-US" smtClean="0"/>
              <a:t>‹#›</a:t>
            </a:fld>
            <a:endParaRPr lang="en-US"/>
          </a:p>
        </p:txBody>
      </p:sp>
    </p:spTree>
    <p:extLst>
      <p:ext uri="{BB962C8B-B14F-4D97-AF65-F5344CB8AC3E}">
        <p14:creationId xmlns:p14="http://schemas.microsoft.com/office/powerpoint/2010/main" val="36956862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6F32EF5-60B1-6F47-8683-8A3ACC1BF9C8}"/>
              </a:ext>
            </a:extLst>
          </p:cNvPr>
          <p:cNvPicPr>
            <a:picLocks noChangeAspect="1"/>
          </p:cNvPicPr>
          <p:nvPr userDrawn="1"/>
        </p:nvPicPr>
        <p:blipFill>
          <a:blip r:embed="rId3"/>
          <a:stretch>
            <a:fillRect/>
          </a:stretch>
        </p:blipFill>
        <p:spPr>
          <a:xfrm>
            <a:off x="10370752" y="0"/>
            <a:ext cx="1821248" cy="6858000"/>
          </a:xfrm>
          <a:prstGeom prst="rect">
            <a:avLst/>
          </a:prstGeom>
        </p:spPr>
      </p:pic>
      <p:pic>
        <p:nvPicPr>
          <p:cNvPr id="3" name="Picture 2">
            <a:extLst>
              <a:ext uri="{FF2B5EF4-FFF2-40B4-BE49-F238E27FC236}">
                <a16:creationId xmlns:a16="http://schemas.microsoft.com/office/drawing/2014/main" id="{63593E98-462E-4F20-9366-B1332A4F183D}"/>
              </a:ext>
            </a:extLst>
          </p:cNvPr>
          <p:cNvPicPr>
            <a:picLocks noChangeAspect="1"/>
          </p:cNvPicPr>
          <p:nvPr userDrawn="1"/>
        </p:nvPicPr>
        <p:blipFill>
          <a:blip r:embed="rId4"/>
          <a:stretch>
            <a:fillRect/>
          </a:stretch>
        </p:blipFill>
        <p:spPr>
          <a:xfrm>
            <a:off x="0" y="0"/>
            <a:ext cx="12192000" cy="6858000"/>
          </a:xfrm>
          <a:prstGeom prst="rect">
            <a:avLst/>
          </a:prstGeom>
        </p:spPr>
      </p:pic>
      <p:pic>
        <p:nvPicPr>
          <p:cNvPr id="4" name="Picture 3" descr="Shape&#10;&#10;Description automatically generated">
            <a:extLst>
              <a:ext uri="{FF2B5EF4-FFF2-40B4-BE49-F238E27FC236}">
                <a16:creationId xmlns:a16="http://schemas.microsoft.com/office/drawing/2014/main" id="{40B5C0B5-7955-47FE-9E38-693FFDFE2B40}"/>
              </a:ext>
            </a:extLst>
          </p:cNvPr>
          <p:cNvPicPr>
            <a:picLocks noChangeAspect="1"/>
          </p:cNvPicPr>
          <p:nvPr userDrawn="1"/>
        </p:nvPicPr>
        <p:blipFill>
          <a:blip r:embed="rId5"/>
          <a:stretch>
            <a:fillRect/>
          </a:stretch>
        </p:blipFill>
        <p:spPr>
          <a:xfrm>
            <a:off x="3551" y="0"/>
            <a:ext cx="12184897" cy="6858000"/>
          </a:xfrm>
          <a:prstGeom prst="rect">
            <a:avLst/>
          </a:prstGeom>
        </p:spPr>
      </p:pic>
    </p:spTree>
    <p:extLst>
      <p:ext uri="{BB962C8B-B14F-4D97-AF65-F5344CB8AC3E}">
        <p14:creationId xmlns:p14="http://schemas.microsoft.com/office/powerpoint/2010/main" val="408729936"/>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1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34.svg"/><Relationship Id="rId5" Type="http://schemas.openxmlformats.org/officeDocument/2006/relationships/image" Target="../media/image23.svg"/><Relationship Id="rId10" Type="http://schemas.openxmlformats.org/officeDocument/2006/relationships/image" Target="../media/image33.png"/><Relationship Id="rId4" Type="http://schemas.openxmlformats.org/officeDocument/2006/relationships/image" Target="../media/image22.png"/><Relationship Id="rId9" Type="http://schemas.openxmlformats.org/officeDocument/2006/relationships/image" Target="../media/image19.svg"/></Relationships>
</file>

<file path=ppt/slides/_rels/slide1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43.svg"/><Relationship Id="rId3" Type="http://schemas.openxmlformats.org/officeDocument/2006/relationships/image" Target="../media/image19.svg"/><Relationship Id="rId7" Type="http://schemas.openxmlformats.org/officeDocument/2006/relationships/image" Target="../media/image23.svg"/><Relationship Id="rId12" Type="http://schemas.openxmlformats.org/officeDocument/2006/relationships/image" Target="../media/image42.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34.svg"/><Relationship Id="rId5" Type="http://schemas.openxmlformats.org/officeDocument/2006/relationships/image" Target="../media/image21.svg"/><Relationship Id="rId15" Type="http://schemas.openxmlformats.org/officeDocument/2006/relationships/image" Target="../media/image45.svg"/><Relationship Id="rId10" Type="http://schemas.openxmlformats.org/officeDocument/2006/relationships/image" Target="../media/image33.pn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44.png"/></Relationships>
</file>

<file path=ppt/slides/_rels/slide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s>
</file>

<file path=ppt/slides/_rels/slide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1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34.svg"/><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21.svg"/><Relationship Id="rId11" Type="http://schemas.openxmlformats.org/officeDocument/2006/relationships/image" Target="../media/image33.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34.svg"/><Relationship Id="rId5" Type="http://schemas.openxmlformats.org/officeDocument/2006/relationships/image" Target="../media/image21.svg"/><Relationship Id="rId10" Type="http://schemas.openxmlformats.org/officeDocument/2006/relationships/image" Target="../media/image33.png"/><Relationship Id="rId4" Type="http://schemas.openxmlformats.org/officeDocument/2006/relationships/image" Target="../media/image20.png"/><Relationship Id="rId9" Type="http://schemas.openxmlformats.org/officeDocument/2006/relationships/image" Target="../media/image25.sv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34.svg"/><Relationship Id="rId5" Type="http://schemas.openxmlformats.org/officeDocument/2006/relationships/image" Target="../media/image21.svg"/><Relationship Id="rId10" Type="http://schemas.openxmlformats.org/officeDocument/2006/relationships/image" Target="../media/image33.png"/><Relationship Id="rId4" Type="http://schemas.openxmlformats.org/officeDocument/2006/relationships/image" Target="../media/image20.png"/><Relationship Id="rId9" Type="http://schemas.openxmlformats.org/officeDocument/2006/relationships/image" Target="../media/image2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81636"/>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F5B5841-DB65-42FA-8039-E59300C023D3}"/>
              </a:ext>
            </a:extLst>
          </p:cNvPr>
          <p:cNvSpPr>
            <a:spLocks noGrp="1"/>
          </p:cNvSpPr>
          <p:nvPr>
            <p:ph type="ctrTitle"/>
          </p:nvPr>
        </p:nvSpPr>
        <p:spPr>
          <a:xfrm>
            <a:off x="83094" y="767105"/>
            <a:ext cx="8411201" cy="2026230"/>
          </a:xfrm>
        </p:spPr>
        <p:txBody>
          <a:bodyPr/>
          <a:lstStyle/>
          <a:p>
            <a:pPr algn="l"/>
            <a:r>
              <a:rPr lang="en-US"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Hasn’t science killed atheism?</a:t>
            </a:r>
          </a:p>
        </p:txBody>
      </p:sp>
      <p:sp>
        <p:nvSpPr>
          <p:cNvPr id="8" name="Title 1">
            <a:extLst>
              <a:ext uri="{FF2B5EF4-FFF2-40B4-BE49-F238E27FC236}">
                <a16:creationId xmlns:a16="http://schemas.microsoft.com/office/drawing/2014/main" id="{2CEE5EFE-5B60-2B45-BA7A-095EB4A5BD70}"/>
              </a:ext>
            </a:extLst>
          </p:cNvPr>
          <p:cNvSpPr txBox="1">
            <a:spLocks/>
          </p:cNvSpPr>
          <p:nvPr/>
        </p:nvSpPr>
        <p:spPr>
          <a:xfrm>
            <a:off x="87210" y="2608595"/>
            <a:ext cx="9144000" cy="70910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C7BBAE"/>
                </a:solidFill>
                <a:effectLst/>
                <a:uLnTx/>
                <a:uFillTx/>
                <a:latin typeface="Helvetica Neue" panose="02000503000000020004" pitchFamily="2" charset="0"/>
                <a:ea typeface="Helvetica Neue" panose="02000503000000020004" pitchFamily="2" charset="0"/>
                <a:cs typeface="Helvetica Neue" panose="02000503000000020004" pitchFamily="2" charset="0"/>
              </a:rPr>
              <a:t>Science Network Track</a:t>
            </a:r>
          </a:p>
        </p:txBody>
      </p:sp>
      <p:sp>
        <p:nvSpPr>
          <p:cNvPr id="9" name="Title 1">
            <a:extLst>
              <a:ext uri="{FF2B5EF4-FFF2-40B4-BE49-F238E27FC236}">
                <a16:creationId xmlns:a16="http://schemas.microsoft.com/office/drawing/2014/main" id="{F19FE03D-C072-0848-B84C-5BE84252528B}"/>
              </a:ext>
            </a:extLst>
          </p:cNvPr>
          <p:cNvSpPr txBox="1">
            <a:spLocks/>
          </p:cNvSpPr>
          <p:nvPr/>
        </p:nvSpPr>
        <p:spPr>
          <a:xfrm>
            <a:off x="83094" y="3540305"/>
            <a:ext cx="6627344" cy="2764241"/>
          </a:xfrm>
          <a:prstGeom prst="rect">
            <a:avLst/>
          </a:prstGeom>
        </p:spPr>
        <p:txBody>
          <a:bodyPr lIns="91440" tIns="45720" rIns="91440" bIns="45720"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C7BBAE"/>
                </a:solidFill>
                <a:effectLst/>
                <a:uLnTx/>
                <a:uFillTx/>
                <a:latin typeface="Helvetica Neue" panose="02000503000000020004" pitchFamily="2" charset="0"/>
                <a:ea typeface="Helvetica Neue" panose="02000503000000020004" pitchFamily="2" charset="0"/>
                <a:cs typeface="Helvetica Neue" panose="02000503000000020004" pitchFamily="2" charset="0"/>
              </a:rPr>
              <a:t>Welcome to the first Science Network seminar! While we’re waiting for everyone to arrive, why not chat with the person next to you about this question:</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Helvetica Neue"/>
                <a:ea typeface="Helvetica Neue" panose="02000503000000020004" pitchFamily="2" charset="0"/>
                <a:cs typeface="Helvetica Neue" panose="02000503000000020004" pitchFamily="2" charset="0"/>
              </a:rPr>
              <a:t>What kind of objections to Christianity do you hear from other scientists?</a:t>
            </a:r>
          </a:p>
        </p:txBody>
      </p:sp>
      <p:sp>
        <p:nvSpPr>
          <p:cNvPr id="2" name="TextBox 1">
            <a:extLst>
              <a:ext uri="{FF2B5EF4-FFF2-40B4-BE49-F238E27FC236}">
                <a16:creationId xmlns:a16="http://schemas.microsoft.com/office/drawing/2014/main" id="{A38ED94B-C657-048E-5CFF-D908DA82E084}"/>
              </a:ext>
            </a:extLst>
          </p:cNvPr>
          <p:cNvSpPr txBox="1"/>
          <p:nvPr/>
        </p:nvSpPr>
        <p:spPr>
          <a:xfrm>
            <a:off x="8247017" y="6090895"/>
            <a:ext cx="394498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Helvetica Neue" panose="02000503000000020004"/>
                <a:ea typeface="+mn-ea"/>
                <a:cs typeface="+mn-cs"/>
              </a:rPr>
              <a:t>slido.com </a:t>
            </a:r>
            <a:r>
              <a:rPr kumimoji="0" lang="en-GB" sz="3200" b="1" i="0" u="none" strike="noStrike" kern="1200" cap="none" spc="0" normalizeH="0" baseline="0" noProof="0" dirty="0">
                <a:ln>
                  <a:noFill/>
                </a:ln>
                <a:solidFill>
                  <a:prstClr val="white"/>
                </a:solidFill>
                <a:effectLst/>
                <a:uLnTx/>
                <a:uFillTx/>
                <a:latin typeface="Helvetica Neue" panose="02000503000000020004"/>
                <a:ea typeface="+mn-ea"/>
                <a:cs typeface="+mn-cs"/>
              </a:rPr>
              <a:t>#4598726</a:t>
            </a:r>
            <a:endParaRPr kumimoji="0" lang="en-GB" sz="3200" b="0" i="0" u="none" strike="noStrike" kern="1200" cap="none" spc="0" normalizeH="0" baseline="0" noProof="0" dirty="0">
              <a:ln>
                <a:noFill/>
              </a:ln>
              <a:solidFill>
                <a:prstClr val="white"/>
              </a:solidFill>
              <a:effectLst/>
              <a:uLnTx/>
              <a:uFillTx/>
              <a:latin typeface="Helvetica Neue" panose="02000503000000020004"/>
              <a:ea typeface="+mn-ea"/>
              <a:cs typeface="+mn-cs"/>
            </a:endParaRPr>
          </a:p>
        </p:txBody>
      </p:sp>
      <p:pic>
        <p:nvPicPr>
          <p:cNvPr id="3" name="Graphic 3" descr="Mitochondria with solid fill">
            <a:extLst>
              <a:ext uri="{FF2B5EF4-FFF2-40B4-BE49-F238E27FC236}">
                <a16:creationId xmlns:a16="http://schemas.microsoft.com/office/drawing/2014/main" id="{5289DBD1-5024-0C8B-90C7-99B976AEDB7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5060000">
            <a:off x="6999516" y="3987799"/>
            <a:ext cx="2084614" cy="2084614"/>
          </a:xfrm>
          <a:prstGeom prst="rect">
            <a:avLst/>
          </a:prstGeom>
        </p:spPr>
      </p:pic>
      <p:pic>
        <p:nvPicPr>
          <p:cNvPr id="4" name="Graphic 4" descr="Atom with solid fill">
            <a:extLst>
              <a:ext uri="{FF2B5EF4-FFF2-40B4-BE49-F238E27FC236}">
                <a16:creationId xmlns:a16="http://schemas.microsoft.com/office/drawing/2014/main" id="{C4F14203-213B-ECE7-830D-9D25B9D5275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00104" y="1019174"/>
            <a:ext cx="2148113" cy="2139042"/>
          </a:xfrm>
          <a:prstGeom prst="rect">
            <a:avLst/>
          </a:prstGeom>
        </p:spPr>
      </p:pic>
      <p:pic>
        <p:nvPicPr>
          <p:cNvPr id="5" name="Graphic 5" descr="DNA with solid fill">
            <a:extLst>
              <a:ext uri="{FF2B5EF4-FFF2-40B4-BE49-F238E27FC236}">
                <a16:creationId xmlns:a16="http://schemas.microsoft.com/office/drawing/2014/main" id="{314F1B78-4DDF-4C16-8B67-A673A8F3065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020000">
            <a:off x="8524308" y="2545215"/>
            <a:ext cx="2247899" cy="2202542"/>
          </a:xfrm>
          <a:prstGeom prst="rect">
            <a:avLst/>
          </a:prstGeom>
        </p:spPr>
      </p:pic>
      <p:pic>
        <p:nvPicPr>
          <p:cNvPr id="6" name="Graphic 6" descr="Microscope with solid fill">
            <a:extLst>
              <a:ext uri="{FF2B5EF4-FFF2-40B4-BE49-F238E27FC236}">
                <a16:creationId xmlns:a16="http://schemas.microsoft.com/office/drawing/2014/main" id="{40E3C292-F436-3417-BF06-1184D20EF38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965498" y="2048781"/>
            <a:ext cx="1349829" cy="1349829"/>
          </a:xfrm>
          <a:prstGeom prst="rect">
            <a:avLst/>
          </a:prstGeom>
        </p:spPr>
      </p:pic>
      <p:pic>
        <p:nvPicPr>
          <p:cNvPr id="7" name="Graphic 10" descr="Test tubes with solid fill">
            <a:extLst>
              <a:ext uri="{FF2B5EF4-FFF2-40B4-BE49-F238E27FC236}">
                <a16:creationId xmlns:a16="http://schemas.microsoft.com/office/drawing/2014/main" id="{86BDC23A-F60C-F0E2-74E5-6D6BF04A253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20000">
            <a:off x="8770303" y="916810"/>
            <a:ext cx="1005115" cy="1005115"/>
          </a:xfrm>
          <a:prstGeom prst="rect">
            <a:avLst/>
          </a:prstGeom>
        </p:spPr>
      </p:pic>
      <p:pic>
        <p:nvPicPr>
          <p:cNvPr id="11" name="Graphic 11" descr="Magnet with solid fill">
            <a:extLst>
              <a:ext uri="{FF2B5EF4-FFF2-40B4-BE49-F238E27FC236}">
                <a16:creationId xmlns:a16="http://schemas.microsoft.com/office/drawing/2014/main" id="{AB9F1248-BF62-E65F-CD2F-B9756045360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5400000">
            <a:off x="10092871" y="4804229"/>
            <a:ext cx="1113972" cy="1113972"/>
          </a:xfrm>
          <a:prstGeom prst="rect">
            <a:avLst/>
          </a:prstGeom>
        </p:spPr>
      </p:pic>
      <p:pic>
        <p:nvPicPr>
          <p:cNvPr id="12" name="Graphic 12" descr="Nerve with solid fill">
            <a:extLst>
              <a:ext uri="{FF2B5EF4-FFF2-40B4-BE49-F238E27FC236}">
                <a16:creationId xmlns:a16="http://schemas.microsoft.com/office/drawing/2014/main" id="{E26D7F66-0E68-767C-6EAD-154B8D8D6E6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800443" y="3398157"/>
            <a:ext cx="914400" cy="914400"/>
          </a:xfrm>
          <a:prstGeom prst="rect">
            <a:avLst/>
          </a:prstGeom>
        </p:spPr>
      </p:pic>
    </p:spTree>
    <p:extLst>
      <p:ext uri="{BB962C8B-B14F-4D97-AF65-F5344CB8AC3E}">
        <p14:creationId xmlns:p14="http://schemas.microsoft.com/office/powerpoint/2010/main" val="1777998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AC9B5F5-9236-E474-04DB-5464CA6F268B}"/>
              </a:ext>
            </a:extLst>
          </p:cNvPr>
          <p:cNvSpPr txBox="1"/>
          <p:nvPr/>
        </p:nvSpPr>
        <p:spPr>
          <a:xfrm>
            <a:off x="8247017" y="6090895"/>
            <a:ext cx="394498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Helvetica Neue" panose="02000503000000020004"/>
                <a:ea typeface="+mn-ea"/>
                <a:cs typeface="+mn-cs"/>
              </a:rPr>
              <a:t>slido.com </a:t>
            </a:r>
            <a:r>
              <a:rPr kumimoji="0" lang="en-GB" sz="3200" b="1" i="0" u="none" strike="noStrike" kern="1200" cap="none" spc="0" normalizeH="0" baseline="0" noProof="0" dirty="0">
                <a:ln>
                  <a:noFill/>
                </a:ln>
                <a:solidFill>
                  <a:prstClr val="white"/>
                </a:solidFill>
                <a:effectLst/>
                <a:uLnTx/>
                <a:uFillTx/>
                <a:latin typeface="Helvetica Neue" panose="02000503000000020004"/>
                <a:ea typeface="+mn-ea"/>
                <a:cs typeface="+mn-cs"/>
              </a:rPr>
              <a:t>#4598726</a:t>
            </a:r>
            <a:endParaRPr kumimoji="0" lang="en-GB" sz="3200" b="0" i="0" u="none" strike="noStrike" kern="1200" cap="none" spc="0" normalizeH="0" baseline="0" noProof="0" dirty="0">
              <a:ln>
                <a:noFill/>
              </a:ln>
              <a:solidFill>
                <a:prstClr val="white"/>
              </a:solidFill>
              <a:effectLst/>
              <a:uLnTx/>
              <a:uFillTx/>
              <a:latin typeface="Helvetica Neue" panose="02000503000000020004"/>
              <a:ea typeface="+mn-ea"/>
              <a:cs typeface="+mn-cs"/>
            </a:endParaRPr>
          </a:p>
        </p:txBody>
      </p:sp>
      <p:sp>
        <p:nvSpPr>
          <p:cNvPr id="2" name="Title 1">
            <a:extLst>
              <a:ext uri="{FF2B5EF4-FFF2-40B4-BE49-F238E27FC236}">
                <a16:creationId xmlns:a16="http://schemas.microsoft.com/office/drawing/2014/main" id="{2BB7BF4E-BC27-0A86-C998-1A3219418D7F}"/>
              </a:ext>
            </a:extLst>
          </p:cNvPr>
          <p:cNvSpPr txBox="1">
            <a:spLocks/>
          </p:cNvSpPr>
          <p:nvPr/>
        </p:nvSpPr>
        <p:spPr>
          <a:xfrm>
            <a:off x="83094" y="544679"/>
            <a:ext cx="9144000" cy="156434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C7BBAE"/>
                </a:solidFill>
                <a:effectLst/>
                <a:uLnTx/>
                <a:uFillTx/>
                <a:latin typeface="Helvetica Neue" panose="02000503000000020004" pitchFamily="2" charset="0"/>
                <a:ea typeface="Helvetica Neue" panose="02000503000000020004" pitchFamily="2" charset="0"/>
                <a:cs typeface="Helvetica Neue" panose="02000503000000020004" pitchFamily="2" charset="0"/>
              </a:rPr>
              <a:t>Four reasons why science is not in love with atheism</a:t>
            </a:r>
          </a:p>
        </p:txBody>
      </p:sp>
      <p:sp>
        <p:nvSpPr>
          <p:cNvPr id="3" name="Title 1">
            <a:extLst>
              <a:ext uri="{FF2B5EF4-FFF2-40B4-BE49-F238E27FC236}">
                <a16:creationId xmlns:a16="http://schemas.microsoft.com/office/drawing/2014/main" id="{9A54F256-678A-BA31-D64C-C7E24F8D2FBF}"/>
              </a:ext>
            </a:extLst>
          </p:cNvPr>
          <p:cNvSpPr txBox="1">
            <a:spLocks/>
          </p:cNvSpPr>
          <p:nvPr/>
        </p:nvSpPr>
        <p:spPr>
          <a:xfrm>
            <a:off x="87210" y="2096078"/>
            <a:ext cx="7179999" cy="1219146"/>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1. Atheism can’t explain why science works</a:t>
            </a:r>
          </a:p>
        </p:txBody>
      </p:sp>
      <p:sp>
        <p:nvSpPr>
          <p:cNvPr id="4" name="Title 1">
            <a:extLst>
              <a:ext uri="{FF2B5EF4-FFF2-40B4-BE49-F238E27FC236}">
                <a16:creationId xmlns:a16="http://schemas.microsoft.com/office/drawing/2014/main" id="{B0F5DA4F-5DFD-1EAD-A678-DBB46C18A3F1}"/>
              </a:ext>
            </a:extLst>
          </p:cNvPr>
          <p:cNvSpPr txBox="1">
            <a:spLocks/>
          </p:cNvSpPr>
          <p:nvPr/>
        </p:nvSpPr>
        <p:spPr>
          <a:xfrm>
            <a:off x="140041" y="3428999"/>
            <a:ext cx="5692346" cy="3111847"/>
          </a:xfrm>
          <a:prstGeom prst="rect">
            <a:avLst/>
          </a:prstGeom>
        </p:spPr>
        <p:txBody>
          <a:bodyPr anchor="t"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What needs to be true about the universe for science to work?</a:t>
            </a:r>
          </a:p>
          <a:p>
            <a:pPr marL="0" marR="0" lvl="0" indent="0" algn="l" defTabSz="914400" rtl="0" eaLnBrk="1" fontAlgn="auto" latinLnBrk="0" hangingPunct="1">
              <a:lnSpc>
                <a:spcPct val="150000"/>
              </a:lnSpc>
              <a:spcBef>
                <a:spcPct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34" name="Graphic 2" descr="Woman with solid fill">
            <a:extLst>
              <a:ext uri="{FF2B5EF4-FFF2-40B4-BE49-F238E27FC236}">
                <a16:creationId xmlns:a16="http://schemas.microsoft.com/office/drawing/2014/main" id="{9866D1D0-C415-F1DD-8AA3-880902AA6DB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14017" y="3008086"/>
            <a:ext cx="2846613" cy="2846613"/>
          </a:xfrm>
          <a:prstGeom prst="rect">
            <a:avLst/>
          </a:prstGeom>
        </p:spPr>
      </p:pic>
      <p:pic>
        <p:nvPicPr>
          <p:cNvPr id="36" name="Graphic 3" descr="Man with solid fill">
            <a:extLst>
              <a:ext uri="{FF2B5EF4-FFF2-40B4-BE49-F238E27FC236}">
                <a16:creationId xmlns:a16="http://schemas.microsoft.com/office/drawing/2014/main" id="{05560E1C-1B64-3466-DCCE-44F6A540C4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00319" y="2978602"/>
            <a:ext cx="2919184" cy="2901042"/>
          </a:xfrm>
          <a:prstGeom prst="rect">
            <a:avLst/>
          </a:prstGeom>
        </p:spPr>
      </p:pic>
      <p:pic>
        <p:nvPicPr>
          <p:cNvPr id="38" name="Graphic 7" descr="Heart with solid fill">
            <a:extLst>
              <a:ext uri="{FF2B5EF4-FFF2-40B4-BE49-F238E27FC236}">
                <a16:creationId xmlns:a16="http://schemas.microsoft.com/office/drawing/2014/main" id="{A11296D0-2C0E-7894-F9D2-A93D7F61381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01943" y="3742869"/>
            <a:ext cx="315687" cy="315687"/>
          </a:xfrm>
          <a:prstGeom prst="rect">
            <a:avLst/>
          </a:prstGeom>
        </p:spPr>
      </p:pic>
      <p:pic>
        <p:nvPicPr>
          <p:cNvPr id="40" name="Graphic 39" descr="Heart with solid fill">
            <a:extLst>
              <a:ext uri="{FF2B5EF4-FFF2-40B4-BE49-F238E27FC236}">
                <a16:creationId xmlns:a16="http://schemas.microsoft.com/office/drawing/2014/main" id="{BC50EB36-5D48-F2EB-4C68-9F0F049BD49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244942" y="3770083"/>
            <a:ext cx="315687" cy="315687"/>
          </a:xfrm>
          <a:prstGeom prst="rect">
            <a:avLst/>
          </a:prstGeom>
        </p:spPr>
      </p:pic>
      <p:pic>
        <p:nvPicPr>
          <p:cNvPr id="5" name="Graphic 3" descr="Man with solid fill">
            <a:extLst>
              <a:ext uri="{FF2B5EF4-FFF2-40B4-BE49-F238E27FC236}">
                <a16:creationId xmlns:a16="http://schemas.microsoft.com/office/drawing/2014/main" id="{DF9E779D-C0F3-C672-4FC4-927A88FC466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69103" y="2941179"/>
            <a:ext cx="2919184" cy="2901042"/>
          </a:xfrm>
          <a:prstGeom prst="rect">
            <a:avLst/>
          </a:prstGeom>
        </p:spPr>
      </p:pic>
      <p:pic>
        <p:nvPicPr>
          <p:cNvPr id="6" name="Graphic 10" descr="Broken Heart with solid fill">
            <a:extLst>
              <a:ext uri="{FF2B5EF4-FFF2-40B4-BE49-F238E27FC236}">
                <a16:creationId xmlns:a16="http://schemas.microsoft.com/office/drawing/2014/main" id="{F79D7BB3-DB6D-6302-CBAC-443400B0486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177442" y="3750805"/>
            <a:ext cx="370115" cy="351973"/>
          </a:xfrm>
          <a:prstGeom prst="rect">
            <a:avLst/>
          </a:prstGeom>
        </p:spPr>
      </p:pic>
    </p:spTree>
    <p:extLst>
      <p:ext uri="{BB962C8B-B14F-4D97-AF65-F5344CB8AC3E}">
        <p14:creationId xmlns:p14="http://schemas.microsoft.com/office/powerpoint/2010/main" val="647643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AC9B5F5-9236-E474-04DB-5464CA6F268B}"/>
              </a:ext>
            </a:extLst>
          </p:cNvPr>
          <p:cNvSpPr txBox="1"/>
          <p:nvPr/>
        </p:nvSpPr>
        <p:spPr>
          <a:xfrm>
            <a:off x="8247017" y="6090895"/>
            <a:ext cx="394498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Helvetica Neue" panose="02000503000000020004"/>
                <a:ea typeface="+mn-ea"/>
                <a:cs typeface="+mn-cs"/>
              </a:rPr>
              <a:t>slido.com </a:t>
            </a:r>
            <a:r>
              <a:rPr kumimoji="0" lang="en-GB" sz="3200" b="1" i="0" u="none" strike="noStrike" kern="1200" cap="none" spc="0" normalizeH="0" baseline="0" noProof="0" dirty="0">
                <a:ln>
                  <a:noFill/>
                </a:ln>
                <a:solidFill>
                  <a:prstClr val="white"/>
                </a:solidFill>
                <a:effectLst/>
                <a:uLnTx/>
                <a:uFillTx/>
                <a:latin typeface="Helvetica Neue" panose="02000503000000020004"/>
                <a:ea typeface="+mn-ea"/>
                <a:cs typeface="+mn-cs"/>
              </a:rPr>
              <a:t>#4598726</a:t>
            </a:r>
            <a:endParaRPr kumimoji="0" lang="en-GB" sz="3200" b="0" i="0" u="none" strike="noStrike" kern="1200" cap="none" spc="0" normalizeH="0" baseline="0" noProof="0" dirty="0">
              <a:ln>
                <a:noFill/>
              </a:ln>
              <a:solidFill>
                <a:prstClr val="white"/>
              </a:solidFill>
              <a:effectLst/>
              <a:uLnTx/>
              <a:uFillTx/>
              <a:latin typeface="Helvetica Neue" panose="02000503000000020004"/>
              <a:ea typeface="+mn-ea"/>
              <a:cs typeface="+mn-cs"/>
            </a:endParaRPr>
          </a:p>
        </p:txBody>
      </p:sp>
      <p:sp>
        <p:nvSpPr>
          <p:cNvPr id="2" name="Title 1">
            <a:extLst>
              <a:ext uri="{FF2B5EF4-FFF2-40B4-BE49-F238E27FC236}">
                <a16:creationId xmlns:a16="http://schemas.microsoft.com/office/drawing/2014/main" id="{2BB7BF4E-BC27-0A86-C998-1A3219418D7F}"/>
              </a:ext>
            </a:extLst>
          </p:cNvPr>
          <p:cNvSpPr txBox="1">
            <a:spLocks/>
          </p:cNvSpPr>
          <p:nvPr/>
        </p:nvSpPr>
        <p:spPr>
          <a:xfrm>
            <a:off x="83094" y="544679"/>
            <a:ext cx="9144000" cy="156434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C7BBAE"/>
                </a:solidFill>
                <a:effectLst/>
                <a:uLnTx/>
                <a:uFillTx/>
                <a:latin typeface="Helvetica Neue" panose="02000503000000020004" pitchFamily="2" charset="0"/>
                <a:ea typeface="Helvetica Neue" panose="02000503000000020004" pitchFamily="2" charset="0"/>
                <a:cs typeface="Helvetica Neue" panose="02000503000000020004" pitchFamily="2" charset="0"/>
              </a:rPr>
              <a:t>Four reasons why science is not in love with atheism</a:t>
            </a:r>
          </a:p>
        </p:txBody>
      </p:sp>
      <p:sp>
        <p:nvSpPr>
          <p:cNvPr id="3" name="Title 1">
            <a:extLst>
              <a:ext uri="{FF2B5EF4-FFF2-40B4-BE49-F238E27FC236}">
                <a16:creationId xmlns:a16="http://schemas.microsoft.com/office/drawing/2014/main" id="{9A54F256-678A-BA31-D64C-C7E24F8D2FBF}"/>
              </a:ext>
            </a:extLst>
          </p:cNvPr>
          <p:cNvSpPr txBox="1">
            <a:spLocks/>
          </p:cNvSpPr>
          <p:nvPr/>
        </p:nvSpPr>
        <p:spPr>
          <a:xfrm>
            <a:off x="87210" y="2096078"/>
            <a:ext cx="7179999" cy="1219146"/>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1. Atheism can’t explain why science works</a:t>
            </a:r>
          </a:p>
        </p:txBody>
      </p:sp>
      <p:sp>
        <p:nvSpPr>
          <p:cNvPr id="4" name="Title 1">
            <a:extLst>
              <a:ext uri="{FF2B5EF4-FFF2-40B4-BE49-F238E27FC236}">
                <a16:creationId xmlns:a16="http://schemas.microsoft.com/office/drawing/2014/main" id="{B0F5DA4F-5DFD-1EAD-A678-DBB46C18A3F1}"/>
              </a:ext>
            </a:extLst>
          </p:cNvPr>
          <p:cNvSpPr txBox="1">
            <a:spLocks/>
          </p:cNvSpPr>
          <p:nvPr/>
        </p:nvSpPr>
        <p:spPr>
          <a:xfrm>
            <a:off x="140041" y="3428999"/>
            <a:ext cx="5692346" cy="3111847"/>
          </a:xfrm>
          <a:prstGeom prst="rect">
            <a:avLst/>
          </a:prstGeom>
        </p:spPr>
        <p:txBody>
          <a:bodyPr anchor="t"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‘The enormous usefulness of mathematics in the natural sciences is something bordering on the mysterious and there is no rational explanation for it’.</a:t>
            </a: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C7BBAE"/>
                </a:solidFill>
                <a:effectLst/>
                <a:uLnTx/>
                <a:uFillTx/>
                <a:latin typeface="Helvetica Neue" panose="02000503000000020004" pitchFamily="2" charset="0"/>
                <a:ea typeface="Helvetica Neue" panose="02000503000000020004" pitchFamily="2" charset="0"/>
                <a:cs typeface="Helvetica Neue" panose="02000503000000020004" pitchFamily="2" charset="0"/>
              </a:rPr>
              <a:t>Eugene Wigner, The Unreasonable Effectiveness of Mathematics</a:t>
            </a:r>
          </a:p>
        </p:txBody>
      </p:sp>
      <p:pic>
        <p:nvPicPr>
          <p:cNvPr id="6" name="Picture 5" descr="A person in a suit and tie&#10;&#10;Description automatically generated with medium confidence">
            <a:extLst>
              <a:ext uri="{FF2B5EF4-FFF2-40B4-BE49-F238E27FC236}">
                <a16:creationId xmlns:a16="http://schemas.microsoft.com/office/drawing/2014/main" id="{20A8C708-680F-4311-2C25-EED624359FBC}"/>
              </a:ext>
            </a:extLst>
          </p:cNvPr>
          <p:cNvPicPr>
            <a:picLocks noChangeAspect="1"/>
          </p:cNvPicPr>
          <p:nvPr/>
        </p:nvPicPr>
        <p:blipFill>
          <a:blip r:embed="rId2"/>
          <a:stretch>
            <a:fillRect/>
          </a:stretch>
        </p:blipFill>
        <p:spPr>
          <a:xfrm>
            <a:off x="6830656" y="1676192"/>
            <a:ext cx="3345310" cy="4241282"/>
          </a:xfrm>
          <a:prstGeom prst="rect">
            <a:avLst/>
          </a:prstGeom>
        </p:spPr>
      </p:pic>
    </p:spTree>
    <p:extLst>
      <p:ext uri="{BB962C8B-B14F-4D97-AF65-F5344CB8AC3E}">
        <p14:creationId xmlns:p14="http://schemas.microsoft.com/office/powerpoint/2010/main" val="1331595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AC9B5F5-9236-E474-04DB-5464CA6F268B}"/>
              </a:ext>
            </a:extLst>
          </p:cNvPr>
          <p:cNvSpPr txBox="1"/>
          <p:nvPr/>
        </p:nvSpPr>
        <p:spPr>
          <a:xfrm>
            <a:off x="8247017" y="6090895"/>
            <a:ext cx="394498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Helvetica Neue" panose="02000503000000020004"/>
                <a:ea typeface="+mn-ea"/>
                <a:cs typeface="+mn-cs"/>
              </a:rPr>
              <a:t>slido.com </a:t>
            </a:r>
            <a:r>
              <a:rPr kumimoji="0" lang="en-GB" sz="3200" b="1" i="0" u="none" strike="noStrike" kern="1200" cap="none" spc="0" normalizeH="0" baseline="0" noProof="0" dirty="0">
                <a:ln>
                  <a:noFill/>
                </a:ln>
                <a:solidFill>
                  <a:prstClr val="white"/>
                </a:solidFill>
                <a:effectLst/>
                <a:uLnTx/>
                <a:uFillTx/>
                <a:latin typeface="Helvetica Neue" panose="02000503000000020004"/>
                <a:ea typeface="+mn-ea"/>
                <a:cs typeface="+mn-cs"/>
              </a:rPr>
              <a:t>#4598726</a:t>
            </a:r>
            <a:endParaRPr kumimoji="0" lang="en-GB" sz="3200" b="0" i="0" u="none" strike="noStrike" kern="1200" cap="none" spc="0" normalizeH="0" baseline="0" noProof="0" dirty="0">
              <a:ln>
                <a:noFill/>
              </a:ln>
              <a:solidFill>
                <a:prstClr val="white"/>
              </a:solidFill>
              <a:effectLst/>
              <a:uLnTx/>
              <a:uFillTx/>
              <a:latin typeface="Helvetica Neue" panose="02000503000000020004"/>
              <a:ea typeface="+mn-ea"/>
              <a:cs typeface="+mn-cs"/>
            </a:endParaRPr>
          </a:p>
        </p:txBody>
      </p:sp>
      <p:sp>
        <p:nvSpPr>
          <p:cNvPr id="2" name="Title 1">
            <a:extLst>
              <a:ext uri="{FF2B5EF4-FFF2-40B4-BE49-F238E27FC236}">
                <a16:creationId xmlns:a16="http://schemas.microsoft.com/office/drawing/2014/main" id="{2BB7BF4E-BC27-0A86-C998-1A3219418D7F}"/>
              </a:ext>
            </a:extLst>
          </p:cNvPr>
          <p:cNvSpPr txBox="1">
            <a:spLocks/>
          </p:cNvSpPr>
          <p:nvPr/>
        </p:nvSpPr>
        <p:spPr>
          <a:xfrm>
            <a:off x="83094" y="544679"/>
            <a:ext cx="9144000" cy="156434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C7BBAE"/>
                </a:solidFill>
                <a:effectLst/>
                <a:uLnTx/>
                <a:uFillTx/>
                <a:latin typeface="Helvetica Neue" panose="02000503000000020004" pitchFamily="2" charset="0"/>
                <a:ea typeface="Helvetica Neue" panose="02000503000000020004" pitchFamily="2" charset="0"/>
                <a:cs typeface="Helvetica Neue" panose="02000503000000020004" pitchFamily="2" charset="0"/>
              </a:rPr>
              <a:t>Four reasons why science is not in love with atheism</a:t>
            </a:r>
          </a:p>
        </p:txBody>
      </p:sp>
      <p:sp>
        <p:nvSpPr>
          <p:cNvPr id="3" name="Title 1">
            <a:extLst>
              <a:ext uri="{FF2B5EF4-FFF2-40B4-BE49-F238E27FC236}">
                <a16:creationId xmlns:a16="http://schemas.microsoft.com/office/drawing/2014/main" id="{9A54F256-678A-BA31-D64C-C7E24F8D2FBF}"/>
              </a:ext>
            </a:extLst>
          </p:cNvPr>
          <p:cNvSpPr txBox="1">
            <a:spLocks/>
          </p:cNvSpPr>
          <p:nvPr/>
        </p:nvSpPr>
        <p:spPr>
          <a:xfrm>
            <a:off x="87210" y="2096078"/>
            <a:ext cx="7179999" cy="1219146"/>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1. Atheism can’t explain why science works</a:t>
            </a:r>
          </a:p>
        </p:txBody>
      </p:sp>
      <p:sp>
        <p:nvSpPr>
          <p:cNvPr id="4" name="Title 1">
            <a:extLst>
              <a:ext uri="{FF2B5EF4-FFF2-40B4-BE49-F238E27FC236}">
                <a16:creationId xmlns:a16="http://schemas.microsoft.com/office/drawing/2014/main" id="{B0F5DA4F-5DFD-1EAD-A678-DBB46C18A3F1}"/>
              </a:ext>
            </a:extLst>
          </p:cNvPr>
          <p:cNvSpPr txBox="1">
            <a:spLocks/>
          </p:cNvSpPr>
          <p:nvPr/>
        </p:nvSpPr>
        <p:spPr>
          <a:xfrm>
            <a:off x="140041" y="3428999"/>
            <a:ext cx="5692346" cy="3111847"/>
          </a:xfrm>
          <a:prstGeom prst="rect">
            <a:avLst/>
          </a:prstGeom>
        </p:spPr>
        <p:txBody>
          <a:bodyPr anchor="t"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‘The enormous usefulness of mathematics in the natural sciences is something bordering on the mysterious and there is no rational explanation for it’.</a:t>
            </a: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C7BBAE"/>
                </a:solidFill>
                <a:effectLst/>
                <a:uLnTx/>
                <a:uFillTx/>
                <a:latin typeface="Helvetica Neue" panose="02000503000000020004" pitchFamily="2" charset="0"/>
                <a:ea typeface="Helvetica Neue" panose="02000503000000020004" pitchFamily="2" charset="0"/>
                <a:cs typeface="Helvetica Neue" panose="02000503000000020004" pitchFamily="2" charset="0"/>
              </a:rPr>
              <a:t>Eugene Wigner, The Unreasonable Effectiveness of Mathematics</a:t>
            </a: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‘They [did science] because they expected Law in Nature, and they expected Law in Nature because they believed in a Legislator.’ </a:t>
            </a:r>
            <a:r>
              <a:rPr kumimoji="0" lang="en-US" sz="1800" b="1" i="0" u="none" strike="noStrike" kern="1200" cap="none" spc="0" normalizeH="0" baseline="0" noProof="0" dirty="0">
                <a:ln>
                  <a:noFill/>
                </a:ln>
                <a:solidFill>
                  <a:srgbClr val="C7BBAE"/>
                </a:solidFill>
                <a:effectLst/>
                <a:uLnTx/>
                <a:uFillTx/>
                <a:latin typeface="Helvetica Neue" panose="02000503000000020004" pitchFamily="2" charset="0"/>
                <a:ea typeface="Helvetica Neue" panose="02000503000000020004" pitchFamily="2" charset="0"/>
                <a:cs typeface="Helvetica Neue" panose="02000503000000020004" pitchFamily="2" charset="0"/>
              </a:rPr>
              <a:t>C.S. Lewis</a:t>
            </a:r>
            <a:endParaRPr kumimoji="0" lang="en-US" sz="1800" b="0"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7" name="Picture 6" descr="A person in a suit&#10;&#10;Description automatically generated with low confidence">
            <a:extLst>
              <a:ext uri="{FF2B5EF4-FFF2-40B4-BE49-F238E27FC236}">
                <a16:creationId xmlns:a16="http://schemas.microsoft.com/office/drawing/2014/main" id="{0EFEB0D4-45C4-4897-EA84-246B7A3E4838}"/>
              </a:ext>
            </a:extLst>
          </p:cNvPr>
          <p:cNvPicPr>
            <a:picLocks noChangeAspect="1"/>
          </p:cNvPicPr>
          <p:nvPr/>
        </p:nvPicPr>
        <p:blipFill>
          <a:blip r:embed="rId2"/>
          <a:stretch>
            <a:fillRect/>
          </a:stretch>
        </p:blipFill>
        <p:spPr>
          <a:xfrm>
            <a:off x="6803813" y="1618139"/>
            <a:ext cx="3415695" cy="4377711"/>
          </a:xfrm>
          <a:prstGeom prst="rect">
            <a:avLst/>
          </a:prstGeom>
        </p:spPr>
      </p:pic>
    </p:spTree>
    <p:extLst>
      <p:ext uri="{BB962C8B-B14F-4D97-AF65-F5344CB8AC3E}">
        <p14:creationId xmlns:p14="http://schemas.microsoft.com/office/powerpoint/2010/main" val="861013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AC9B5F5-9236-E474-04DB-5464CA6F268B}"/>
              </a:ext>
            </a:extLst>
          </p:cNvPr>
          <p:cNvSpPr txBox="1"/>
          <p:nvPr/>
        </p:nvSpPr>
        <p:spPr>
          <a:xfrm>
            <a:off x="8247017" y="6090895"/>
            <a:ext cx="394498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Helvetica Neue" panose="02000503000000020004"/>
                <a:ea typeface="+mn-ea"/>
                <a:cs typeface="+mn-cs"/>
              </a:rPr>
              <a:t>slido.com </a:t>
            </a:r>
            <a:r>
              <a:rPr kumimoji="0" lang="en-GB" sz="3200" b="1" i="0" u="none" strike="noStrike" kern="1200" cap="none" spc="0" normalizeH="0" baseline="0" noProof="0" dirty="0">
                <a:ln>
                  <a:noFill/>
                </a:ln>
                <a:solidFill>
                  <a:prstClr val="white"/>
                </a:solidFill>
                <a:effectLst/>
                <a:uLnTx/>
                <a:uFillTx/>
                <a:latin typeface="Helvetica Neue" panose="02000503000000020004"/>
                <a:ea typeface="+mn-ea"/>
                <a:cs typeface="+mn-cs"/>
              </a:rPr>
              <a:t>#4598726</a:t>
            </a:r>
            <a:endParaRPr kumimoji="0" lang="en-GB" sz="3200" b="0" i="0" u="none" strike="noStrike" kern="1200" cap="none" spc="0" normalizeH="0" baseline="0" noProof="0" dirty="0">
              <a:ln>
                <a:noFill/>
              </a:ln>
              <a:solidFill>
                <a:prstClr val="white"/>
              </a:solidFill>
              <a:effectLst/>
              <a:uLnTx/>
              <a:uFillTx/>
              <a:latin typeface="Helvetica Neue" panose="02000503000000020004"/>
              <a:ea typeface="+mn-ea"/>
              <a:cs typeface="+mn-cs"/>
            </a:endParaRPr>
          </a:p>
        </p:txBody>
      </p:sp>
      <p:sp>
        <p:nvSpPr>
          <p:cNvPr id="2" name="Title 1">
            <a:extLst>
              <a:ext uri="{FF2B5EF4-FFF2-40B4-BE49-F238E27FC236}">
                <a16:creationId xmlns:a16="http://schemas.microsoft.com/office/drawing/2014/main" id="{2BB7BF4E-BC27-0A86-C998-1A3219418D7F}"/>
              </a:ext>
            </a:extLst>
          </p:cNvPr>
          <p:cNvSpPr txBox="1">
            <a:spLocks/>
          </p:cNvSpPr>
          <p:nvPr/>
        </p:nvSpPr>
        <p:spPr>
          <a:xfrm>
            <a:off x="83094" y="544679"/>
            <a:ext cx="9144000" cy="156434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C7BBAE"/>
                </a:solidFill>
                <a:effectLst/>
                <a:uLnTx/>
                <a:uFillTx/>
                <a:latin typeface="Helvetica Neue" panose="02000503000000020004" pitchFamily="2" charset="0"/>
                <a:ea typeface="Helvetica Neue" panose="02000503000000020004" pitchFamily="2" charset="0"/>
                <a:cs typeface="Helvetica Neue" panose="02000503000000020004" pitchFamily="2" charset="0"/>
              </a:rPr>
              <a:t>Four reasons why science is not in love with atheism</a:t>
            </a:r>
          </a:p>
        </p:txBody>
      </p:sp>
      <p:sp>
        <p:nvSpPr>
          <p:cNvPr id="4" name="Title 1">
            <a:extLst>
              <a:ext uri="{FF2B5EF4-FFF2-40B4-BE49-F238E27FC236}">
                <a16:creationId xmlns:a16="http://schemas.microsoft.com/office/drawing/2014/main" id="{B0F5DA4F-5DFD-1EAD-A678-DBB46C18A3F1}"/>
              </a:ext>
            </a:extLst>
          </p:cNvPr>
          <p:cNvSpPr txBox="1">
            <a:spLocks/>
          </p:cNvSpPr>
          <p:nvPr/>
        </p:nvSpPr>
        <p:spPr>
          <a:xfrm>
            <a:off x="140041" y="3428999"/>
            <a:ext cx="5692346" cy="3111847"/>
          </a:xfrm>
          <a:prstGeom prst="rect">
            <a:avLst/>
          </a:prstGeom>
        </p:spPr>
        <p:txBody>
          <a:bodyPr anchor="t"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Title 1">
            <a:extLst>
              <a:ext uri="{FF2B5EF4-FFF2-40B4-BE49-F238E27FC236}">
                <a16:creationId xmlns:a16="http://schemas.microsoft.com/office/drawing/2014/main" id="{2B7D8585-F000-FC7F-8E2F-B8B159DDABD1}"/>
              </a:ext>
            </a:extLst>
          </p:cNvPr>
          <p:cNvSpPr txBox="1">
            <a:spLocks/>
          </p:cNvSpPr>
          <p:nvPr/>
        </p:nvSpPr>
        <p:spPr>
          <a:xfrm>
            <a:off x="140041" y="2109019"/>
            <a:ext cx="5201227" cy="145294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2. Atheism can’t explain the kind of world that science describes </a:t>
            </a:r>
          </a:p>
        </p:txBody>
      </p:sp>
    </p:spTree>
    <p:extLst>
      <p:ext uri="{BB962C8B-B14F-4D97-AF65-F5344CB8AC3E}">
        <p14:creationId xmlns:p14="http://schemas.microsoft.com/office/powerpoint/2010/main" val="162654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AC9B5F5-9236-E474-04DB-5464CA6F268B}"/>
              </a:ext>
            </a:extLst>
          </p:cNvPr>
          <p:cNvSpPr txBox="1"/>
          <p:nvPr/>
        </p:nvSpPr>
        <p:spPr>
          <a:xfrm>
            <a:off x="8247017" y="6090895"/>
            <a:ext cx="394498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Helvetica Neue" panose="02000503000000020004"/>
                <a:ea typeface="+mn-ea"/>
                <a:cs typeface="+mn-cs"/>
              </a:rPr>
              <a:t>slido.com </a:t>
            </a:r>
            <a:r>
              <a:rPr kumimoji="0" lang="en-GB" sz="3200" b="1" i="0" u="none" strike="noStrike" kern="1200" cap="none" spc="0" normalizeH="0" baseline="0" noProof="0" dirty="0">
                <a:ln>
                  <a:noFill/>
                </a:ln>
                <a:solidFill>
                  <a:prstClr val="white"/>
                </a:solidFill>
                <a:effectLst/>
                <a:uLnTx/>
                <a:uFillTx/>
                <a:latin typeface="Helvetica Neue" panose="02000503000000020004"/>
                <a:ea typeface="+mn-ea"/>
                <a:cs typeface="+mn-cs"/>
              </a:rPr>
              <a:t>#4598726</a:t>
            </a:r>
            <a:endParaRPr kumimoji="0" lang="en-GB" sz="3200" b="0" i="0" u="none" strike="noStrike" kern="1200" cap="none" spc="0" normalizeH="0" baseline="0" noProof="0" dirty="0">
              <a:ln>
                <a:noFill/>
              </a:ln>
              <a:solidFill>
                <a:prstClr val="white"/>
              </a:solidFill>
              <a:effectLst/>
              <a:uLnTx/>
              <a:uFillTx/>
              <a:latin typeface="Helvetica Neue" panose="02000503000000020004"/>
              <a:ea typeface="+mn-ea"/>
              <a:cs typeface="+mn-cs"/>
            </a:endParaRPr>
          </a:p>
        </p:txBody>
      </p:sp>
      <p:sp>
        <p:nvSpPr>
          <p:cNvPr id="2" name="Title 1">
            <a:extLst>
              <a:ext uri="{FF2B5EF4-FFF2-40B4-BE49-F238E27FC236}">
                <a16:creationId xmlns:a16="http://schemas.microsoft.com/office/drawing/2014/main" id="{2BB7BF4E-BC27-0A86-C998-1A3219418D7F}"/>
              </a:ext>
            </a:extLst>
          </p:cNvPr>
          <p:cNvSpPr txBox="1">
            <a:spLocks/>
          </p:cNvSpPr>
          <p:nvPr/>
        </p:nvSpPr>
        <p:spPr>
          <a:xfrm>
            <a:off x="83094" y="544679"/>
            <a:ext cx="9144000" cy="156434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C7BBAE"/>
                </a:solidFill>
                <a:effectLst/>
                <a:uLnTx/>
                <a:uFillTx/>
                <a:latin typeface="Helvetica Neue" panose="02000503000000020004" pitchFamily="2" charset="0"/>
                <a:ea typeface="Helvetica Neue" panose="02000503000000020004" pitchFamily="2" charset="0"/>
                <a:cs typeface="Helvetica Neue" panose="02000503000000020004" pitchFamily="2" charset="0"/>
              </a:rPr>
              <a:t>Four reasons why science is not in love with atheism</a:t>
            </a:r>
          </a:p>
        </p:txBody>
      </p:sp>
      <p:sp>
        <p:nvSpPr>
          <p:cNvPr id="3" name="Title 1">
            <a:extLst>
              <a:ext uri="{FF2B5EF4-FFF2-40B4-BE49-F238E27FC236}">
                <a16:creationId xmlns:a16="http://schemas.microsoft.com/office/drawing/2014/main" id="{9A54F256-678A-BA31-D64C-C7E24F8D2FBF}"/>
              </a:ext>
            </a:extLst>
          </p:cNvPr>
          <p:cNvSpPr txBox="1">
            <a:spLocks/>
          </p:cNvSpPr>
          <p:nvPr/>
        </p:nvSpPr>
        <p:spPr>
          <a:xfrm>
            <a:off x="140041" y="2109019"/>
            <a:ext cx="5201227" cy="145294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2. Atheism can’t explain the kind of world that science describes </a:t>
            </a:r>
          </a:p>
        </p:txBody>
      </p:sp>
      <p:sp>
        <p:nvSpPr>
          <p:cNvPr id="4" name="Title 1">
            <a:extLst>
              <a:ext uri="{FF2B5EF4-FFF2-40B4-BE49-F238E27FC236}">
                <a16:creationId xmlns:a16="http://schemas.microsoft.com/office/drawing/2014/main" id="{B0F5DA4F-5DFD-1EAD-A678-DBB46C18A3F1}"/>
              </a:ext>
            </a:extLst>
          </p:cNvPr>
          <p:cNvSpPr txBox="1">
            <a:spLocks/>
          </p:cNvSpPr>
          <p:nvPr/>
        </p:nvSpPr>
        <p:spPr>
          <a:xfrm>
            <a:off x="140041" y="3428999"/>
            <a:ext cx="5692346" cy="3111847"/>
          </a:xfrm>
          <a:prstGeom prst="rect">
            <a:avLst/>
          </a:prstGeom>
        </p:spPr>
        <p:txBody>
          <a:bodyPr anchor="t"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6" name="Picture 5" descr="A picture containing star, light, night sky&#10;&#10;Description automatically generated">
            <a:extLst>
              <a:ext uri="{FF2B5EF4-FFF2-40B4-BE49-F238E27FC236}">
                <a16:creationId xmlns:a16="http://schemas.microsoft.com/office/drawing/2014/main" id="{65E2CE18-CE8A-1C40-8550-1DC53E7DD303}"/>
              </a:ext>
            </a:extLst>
          </p:cNvPr>
          <p:cNvPicPr>
            <a:picLocks noChangeAspect="1"/>
          </p:cNvPicPr>
          <p:nvPr/>
        </p:nvPicPr>
        <p:blipFill>
          <a:blip r:embed="rId2"/>
          <a:stretch>
            <a:fillRect/>
          </a:stretch>
        </p:blipFill>
        <p:spPr>
          <a:xfrm>
            <a:off x="7682845" y="2674639"/>
            <a:ext cx="4369114" cy="2802132"/>
          </a:xfrm>
          <a:prstGeom prst="rect">
            <a:avLst/>
          </a:prstGeom>
        </p:spPr>
      </p:pic>
      <p:sp>
        <p:nvSpPr>
          <p:cNvPr id="5" name="Title 1">
            <a:extLst>
              <a:ext uri="{FF2B5EF4-FFF2-40B4-BE49-F238E27FC236}">
                <a16:creationId xmlns:a16="http://schemas.microsoft.com/office/drawing/2014/main" id="{54C5231B-817C-CC29-6804-079D466775C6}"/>
              </a:ext>
            </a:extLst>
          </p:cNvPr>
          <p:cNvSpPr txBox="1">
            <a:spLocks/>
          </p:cNvSpPr>
          <p:nvPr/>
        </p:nvSpPr>
        <p:spPr>
          <a:xfrm>
            <a:off x="140041" y="3561959"/>
            <a:ext cx="4628351" cy="2421692"/>
          </a:xfrm>
          <a:prstGeom prst="rect">
            <a:avLst/>
          </a:prstGeom>
        </p:spPr>
        <p:txBody>
          <a:bodyPr anchor="t"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Big Bang vs steady state</a:t>
            </a:r>
            <a:br>
              <a:rPr kumimoji="0" lang="en-US" sz="1800" b="0"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br>
            <a:r>
              <a:rPr kumimoji="0" lang="en-US" sz="1800" b="0"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Georges Lemaitre</a:t>
            </a:r>
          </a:p>
        </p:txBody>
      </p:sp>
      <p:pic>
        <p:nvPicPr>
          <p:cNvPr id="8" name="Picture 7" descr="A picture containing person, person, bowed instrument&#10;&#10;Description automatically generated">
            <a:extLst>
              <a:ext uri="{FF2B5EF4-FFF2-40B4-BE49-F238E27FC236}">
                <a16:creationId xmlns:a16="http://schemas.microsoft.com/office/drawing/2014/main" id="{20E1A055-CDAA-E489-6860-77D8A20710E6}"/>
              </a:ext>
            </a:extLst>
          </p:cNvPr>
          <p:cNvPicPr>
            <a:picLocks noChangeAspect="1"/>
          </p:cNvPicPr>
          <p:nvPr/>
        </p:nvPicPr>
        <p:blipFill>
          <a:blip r:embed="rId3"/>
          <a:stretch>
            <a:fillRect/>
          </a:stretch>
        </p:blipFill>
        <p:spPr>
          <a:xfrm>
            <a:off x="5655192" y="2674639"/>
            <a:ext cx="1927316" cy="2821323"/>
          </a:xfrm>
          <a:prstGeom prst="rect">
            <a:avLst/>
          </a:prstGeom>
        </p:spPr>
      </p:pic>
    </p:spTree>
    <p:extLst>
      <p:ext uri="{BB962C8B-B14F-4D97-AF65-F5344CB8AC3E}">
        <p14:creationId xmlns:p14="http://schemas.microsoft.com/office/powerpoint/2010/main" val="4061794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AC9B5F5-9236-E474-04DB-5464CA6F268B}"/>
              </a:ext>
            </a:extLst>
          </p:cNvPr>
          <p:cNvSpPr txBox="1"/>
          <p:nvPr/>
        </p:nvSpPr>
        <p:spPr>
          <a:xfrm>
            <a:off x="8247017" y="6090895"/>
            <a:ext cx="394498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Helvetica Neue" panose="02000503000000020004"/>
                <a:ea typeface="+mn-ea"/>
                <a:cs typeface="+mn-cs"/>
              </a:rPr>
              <a:t>slido.com </a:t>
            </a:r>
            <a:r>
              <a:rPr kumimoji="0" lang="en-GB" sz="3200" b="1" i="0" u="none" strike="noStrike" kern="1200" cap="none" spc="0" normalizeH="0" baseline="0" noProof="0" dirty="0">
                <a:ln>
                  <a:noFill/>
                </a:ln>
                <a:solidFill>
                  <a:prstClr val="white"/>
                </a:solidFill>
                <a:effectLst/>
                <a:uLnTx/>
                <a:uFillTx/>
                <a:latin typeface="Helvetica Neue" panose="02000503000000020004"/>
                <a:ea typeface="+mn-ea"/>
                <a:cs typeface="+mn-cs"/>
              </a:rPr>
              <a:t>#4598726</a:t>
            </a:r>
            <a:endParaRPr kumimoji="0" lang="en-GB" sz="3200" b="0" i="0" u="none" strike="noStrike" kern="1200" cap="none" spc="0" normalizeH="0" baseline="0" noProof="0" dirty="0">
              <a:ln>
                <a:noFill/>
              </a:ln>
              <a:solidFill>
                <a:prstClr val="white"/>
              </a:solidFill>
              <a:effectLst/>
              <a:uLnTx/>
              <a:uFillTx/>
              <a:latin typeface="Helvetica Neue" panose="02000503000000020004"/>
              <a:ea typeface="+mn-ea"/>
              <a:cs typeface="+mn-cs"/>
            </a:endParaRPr>
          </a:p>
        </p:txBody>
      </p:sp>
      <p:sp>
        <p:nvSpPr>
          <p:cNvPr id="2" name="Title 1">
            <a:extLst>
              <a:ext uri="{FF2B5EF4-FFF2-40B4-BE49-F238E27FC236}">
                <a16:creationId xmlns:a16="http://schemas.microsoft.com/office/drawing/2014/main" id="{2BB7BF4E-BC27-0A86-C998-1A3219418D7F}"/>
              </a:ext>
            </a:extLst>
          </p:cNvPr>
          <p:cNvSpPr txBox="1">
            <a:spLocks/>
          </p:cNvSpPr>
          <p:nvPr/>
        </p:nvSpPr>
        <p:spPr>
          <a:xfrm>
            <a:off x="83094" y="544679"/>
            <a:ext cx="9144000" cy="156434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C7BBAE"/>
                </a:solidFill>
                <a:effectLst/>
                <a:uLnTx/>
                <a:uFillTx/>
                <a:latin typeface="Helvetica Neue" panose="02000503000000020004" pitchFamily="2" charset="0"/>
                <a:ea typeface="Helvetica Neue" panose="02000503000000020004" pitchFamily="2" charset="0"/>
                <a:cs typeface="Helvetica Neue" panose="02000503000000020004" pitchFamily="2" charset="0"/>
              </a:rPr>
              <a:t>Four reasons why science is not in love with atheism</a:t>
            </a:r>
          </a:p>
        </p:txBody>
      </p:sp>
      <p:sp>
        <p:nvSpPr>
          <p:cNvPr id="3" name="Title 1">
            <a:extLst>
              <a:ext uri="{FF2B5EF4-FFF2-40B4-BE49-F238E27FC236}">
                <a16:creationId xmlns:a16="http://schemas.microsoft.com/office/drawing/2014/main" id="{9A54F256-678A-BA31-D64C-C7E24F8D2FBF}"/>
              </a:ext>
            </a:extLst>
          </p:cNvPr>
          <p:cNvSpPr txBox="1">
            <a:spLocks/>
          </p:cNvSpPr>
          <p:nvPr/>
        </p:nvSpPr>
        <p:spPr>
          <a:xfrm>
            <a:off x="140041" y="2109019"/>
            <a:ext cx="5201227" cy="145294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2. Atheism can’t explain the kind of world that science describes </a:t>
            </a:r>
          </a:p>
        </p:txBody>
      </p:sp>
      <p:sp>
        <p:nvSpPr>
          <p:cNvPr id="4" name="Title 1">
            <a:extLst>
              <a:ext uri="{FF2B5EF4-FFF2-40B4-BE49-F238E27FC236}">
                <a16:creationId xmlns:a16="http://schemas.microsoft.com/office/drawing/2014/main" id="{B0F5DA4F-5DFD-1EAD-A678-DBB46C18A3F1}"/>
              </a:ext>
            </a:extLst>
          </p:cNvPr>
          <p:cNvSpPr txBox="1">
            <a:spLocks/>
          </p:cNvSpPr>
          <p:nvPr/>
        </p:nvSpPr>
        <p:spPr>
          <a:xfrm>
            <a:off x="140041" y="3428999"/>
            <a:ext cx="5692346" cy="3111847"/>
          </a:xfrm>
          <a:prstGeom prst="rect">
            <a:avLst/>
          </a:prstGeom>
        </p:spPr>
        <p:txBody>
          <a:bodyPr anchor="t"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6" name="Picture 5" descr="A picture containing star, light, night sky&#10;&#10;Description automatically generated">
            <a:extLst>
              <a:ext uri="{FF2B5EF4-FFF2-40B4-BE49-F238E27FC236}">
                <a16:creationId xmlns:a16="http://schemas.microsoft.com/office/drawing/2014/main" id="{65E2CE18-CE8A-1C40-8550-1DC53E7DD303}"/>
              </a:ext>
            </a:extLst>
          </p:cNvPr>
          <p:cNvPicPr>
            <a:picLocks noChangeAspect="1"/>
          </p:cNvPicPr>
          <p:nvPr/>
        </p:nvPicPr>
        <p:blipFill>
          <a:blip r:embed="rId2"/>
          <a:stretch>
            <a:fillRect/>
          </a:stretch>
        </p:blipFill>
        <p:spPr>
          <a:xfrm>
            <a:off x="7682845" y="2674639"/>
            <a:ext cx="4369114" cy="2802132"/>
          </a:xfrm>
          <a:prstGeom prst="rect">
            <a:avLst/>
          </a:prstGeom>
        </p:spPr>
      </p:pic>
      <p:sp>
        <p:nvSpPr>
          <p:cNvPr id="5" name="Title 1">
            <a:extLst>
              <a:ext uri="{FF2B5EF4-FFF2-40B4-BE49-F238E27FC236}">
                <a16:creationId xmlns:a16="http://schemas.microsoft.com/office/drawing/2014/main" id="{54C5231B-817C-CC29-6804-079D466775C6}"/>
              </a:ext>
            </a:extLst>
          </p:cNvPr>
          <p:cNvSpPr txBox="1">
            <a:spLocks/>
          </p:cNvSpPr>
          <p:nvPr/>
        </p:nvSpPr>
        <p:spPr>
          <a:xfrm>
            <a:off x="140041" y="3561959"/>
            <a:ext cx="4628351" cy="2421692"/>
          </a:xfrm>
          <a:prstGeom prst="rect">
            <a:avLst/>
          </a:prstGeom>
        </p:spPr>
        <p:txBody>
          <a:bodyPr anchor="t"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Big Bang vs steady state</a:t>
            </a:r>
            <a:br>
              <a:rPr kumimoji="0" lang="en-US" sz="1800" b="0"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br>
            <a:r>
              <a:rPr kumimoji="0" lang="en-US" sz="1800" b="0"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Georges Lemaitre</a:t>
            </a:r>
          </a:p>
          <a:p>
            <a:pPr marL="0" marR="0" lvl="0" indent="0" algn="l" defTabSz="914400" rtl="0" eaLnBrk="1" fontAlgn="auto" latinLnBrk="0" hangingPunct="1">
              <a:lnSpc>
                <a:spcPct val="150000"/>
              </a:lnSpc>
              <a:spcBef>
                <a:spcPct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‘Fine-tuning’ of physical constants</a:t>
            </a:r>
          </a:p>
          <a:p>
            <a:pPr marL="0" marR="0" lvl="0" indent="0" algn="l" defTabSz="914400" rtl="0" eaLnBrk="1" fontAlgn="auto" latinLnBrk="0" hangingPunct="1">
              <a:lnSpc>
                <a:spcPct val="150000"/>
              </a:lnSpc>
              <a:spcBef>
                <a:spcPct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1000000000000</a:t>
            </a:r>
          </a:p>
        </p:txBody>
      </p:sp>
      <p:pic>
        <p:nvPicPr>
          <p:cNvPr id="8" name="Picture 7" descr="A picture containing person, person, bowed instrument&#10;&#10;Description automatically generated">
            <a:extLst>
              <a:ext uri="{FF2B5EF4-FFF2-40B4-BE49-F238E27FC236}">
                <a16:creationId xmlns:a16="http://schemas.microsoft.com/office/drawing/2014/main" id="{20E1A055-CDAA-E489-6860-77D8A20710E6}"/>
              </a:ext>
            </a:extLst>
          </p:cNvPr>
          <p:cNvPicPr>
            <a:picLocks noChangeAspect="1"/>
          </p:cNvPicPr>
          <p:nvPr/>
        </p:nvPicPr>
        <p:blipFill>
          <a:blip r:embed="rId3"/>
          <a:stretch>
            <a:fillRect/>
          </a:stretch>
        </p:blipFill>
        <p:spPr>
          <a:xfrm>
            <a:off x="5655192" y="2674639"/>
            <a:ext cx="1927316" cy="2821323"/>
          </a:xfrm>
          <a:prstGeom prst="rect">
            <a:avLst/>
          </a:prstGeom>
        </p:spPr>
      </p:pic>
    </p:spTree>
    <p:extLst>
      <p:ext uri="{BB962C8B-B14F-4D97-AF65-F5344CB8AC3E}">
        <p14:creationId xmlns:p14="http://schemas.microsoft.com/office/powerpoint/2010/main" val="3467997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AC9B5F5-9236-E474-04DB-5464CA6F268B}"/>
              </a:ext>
            </a:extLst>
          </p:cNvPr>
          <p:cNvSpPr txBox="1"/>
          <p:nvPr/>
        </p:nvSpPr>
        <p:spPr>
          <a:xfrm>
            <a:off x="8247017" y="6090895"/>
            <a:ext cx="394498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Helvetica Neue" panose="02000503000000020004"/>
                <a:ea typeface="+mn-ea"/>
                <a:cs typeface="+mn-cs"/>
              </a:rPr>
              <a:t>slido.com </a:t>
            </a:r>
            <a:r>
              <a:rPr kumimoji="0" lang="en-GB" sz="3200" b="1" i="0" u="none" strike="noStrike" kern="1200" cap="none" spc="0" normalizeH="0" baseline="0" noProof="0" dirty="0">
                <a:ln>
                  <a:noFill/>
                </a:ln>
                <a:solidFill>
                  <a:prstClr val="white"/>
                </a:solidFill>
                <a:effectLst/>
                <a:uLnTx/>
                <a:uFillTx/>
                <a:latin typeface="Helvetica Neue" panose="02000503000000020004"/>
                <a:ea typeface="+mn-ea"/>
                <a:cs typeface="+mn-cs"/>
              </a:rPr>
              <a:t>#4598726</a:t>
            </a:r>
            <a:endParaRPr kumimoji="0" lang="en-GB" sz="3200" b="0" i="0" u="none" strike="noStrike" kern="1200" cap="none" spc="0" normalizeH="0" baseline="0" noProof="0" dirty="0">
              <a:ln>
                <a:noFill/>
              </a:ln>
              <a:solidFill>
                <a:prstClr val="white"/>
              </a:solidFill>
              <a:effectLst/>
              <a:uLnTx/>
              <a:uFillTx/>
              <a:latin typeface="Helvetica Neue" panose="02000503000000020004"/>
              <a:ea typeface="+mn-ea"/>
              <a:cs typeface="+mn-cs"/>
            </a:endParaRPr>
          </a:p>
        </p:txBody>
      </p:sp>
      <p:sp>
        <p:nvSpPr>
          <p:cNvPr id="2" name="Title 1">
            <a:extLst>
              <a:ext uri="{FF2B5EF4-FFF2-40B4-BE49-F238E27FC236}">
                <a16:creationId xmlns:a16="http://schemas.microsoft.com/office/drawing/2014/main" id="{2BB7BF4E-BC27-0A86-C998-1A3219418D7F}"/>
              </a:ext>
            </a:extLst>
          </p:cNvPr>
          <p:cNvSpPr txBox="1">
            <a:spLocks/>
          </p:cNvSpPr>
          <p:nvPr/>
        </p:nvSpPr>
        <p:spPr>
          <a:xfrm>
            <a:off x="83094" y="544679"/>
            <a:ext cx="9144000" cy="156434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C7BBAE"/>
                </a:solidFill>
                <a:effectLst/>
                <a:uLnTx/>
                <a:uFillTx/>
                <a:latin typeface="Helvetica Neue" panose="02000503000000020004" pitchFamily="2" charset="0"/>
                <a:ea typeface="Helvetica Neue" panose="02000503000000020004" pitchFamily="2" charset="0"/>
                <a:cs typeface="Helvetica Neue" panose="02000503000000020004" pitchFamily="2" charset="0"/>
              </a:rPr>
              <a:t>Four reasons why science is not in love with atheism</a:t>
            </a:r>
          </a:p>
        </p:txBody>
      </p:sp>
      <p:sp>
        <p:nvSpPr>
          <p:cNvPr id="3" name="Title 1">
            <a:extLst>
              <a:ext uri="{FF2B5EF4-FFF2-40B4-BE49-F238E27FC236}">
                <a16:creationId xmlns:a16="http://schemas.microsoft.com/office/drawing/2014/main" id="{9A54F256-678A-BA31-D64C-C7E24F8D2FBF}"/>
              </a:ext>
            </a:extLst>
          </p:cNvPr>
          <p:cNvSpPr txBox="1">
            <a:spLocks/>
          </p:cNvSpPr>
          <p:nvPr/>
        </p:nvSpPr>
        <p:spPr>
          <a:xfrm>
            <a:off x="140041" y="2109019"/>
            <a:ext cx="5201227" cy="145294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2. Atheism can’t explain the kind of world that science describes </a:t>
            </a:r>
          </a:p>
        </p:txBody>
      </p:sp>
      <p:sp>
        <p:nvSpPr>
          <p:cNvPr id="4" name="Title 1">
            <a:extLst>
              <a:ext uri="{FF2B5EF4-FFF2-40B4-BE49-F238E27FC236}">
                <a16:creationId xmlns:a16="http://schemas.microsoft.com/office/drawing/2014/main" id="{B0F5DA4F-5DFD-1EAD-A678-DBB46C18A3F1}"/>
              </a:ext>
            </a:extLst>
          </p:cNvPr>
          <p:cNvSpPr txBox="1">
            <a:spLocks/>
          </p:cNvSpPr>
          <p:nvPr/>
        </p:nvSpPr>
        <p:spPr>
          <a:xfrm>
            <a:off x="140041" y="3428999"/>
            <a:ext cx="5692346" cy="3111847"/>
          </a:xfrm>
          <a:prstGeom prst="rect">
            <a:avLst/>
          </a:prstGeom>
        </p:spPr>
        <p:txBody>
          <a:bodyPr anchor="t"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Title 1">
            <a:extLst>
              <a:ext uri="{FF2B5EF4-FFF2-40B4-BE49-F238E27FC236}">
                <a16:creationId xmlns:a16="http://schemas.microsoft.com/office/drawing/2014/main" id="{54C5231B-817C-CC29-6804-079D466775C6}"/>
              </a:ext>
            </a:extLst>
          </p:cNvPr>
          <p:cNvSpPr txBox="1">
            <a:spLocks/>
          </p:cNvSpPr>
          <p:nvPr/>
        </p:nvSpPr>
        <p:spPr>
          <a:xfrm>
            <a:off x="140041" y="3561959"/>
            <a:ext cx="7325988" cy="2421692"/>
          </a:xfrm>
          <a:prstGeom prst="rect">
            <a:avLst/>
          </a:prstGeom>
        </p:spPr>
        <p:txBody>
          <a:bodyPr anchor="t"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Big Bang vs steady state</a:t>
            </a:r>
            <a:br>
              <a:rPr kumimoji="0" lang="en-US" sz="1800" b="0"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br>
            <a:r>
              <a:rPr kumimoji="0" lang="en-US" sz="1800" b="0"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Georges Lemaitre</a:t>
            </a:r>
          </a:p>
          <a:p>
            <a:pPr marL="0" marR="0" lvl="0" indent="0" algn="l" defTabSz="914400" rtl="0" eaLnBrk="1" fontAlgn="auto" latinLnBrk="0" hangingPunct="1">
              <a:lnSpc>
                <a:spcPct val="150000"/>
              </a:lnSpc>
              <a:spcBef>
                <a:spcPct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‘Fine-tuning’ of physical constants</a:t>
            </a: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‘If you faced a firing squad with fifty guns trained on you, you should not be surprised to find that you were alive after they had fired. After all, that is the only outcome you could possibly have observed.’ </a:t>
            </a:r>
          </a:p>
          <a:p>
            <a:pPr marL="0" marR="0" lvl="0" indent="0" algn="l" defTabSz="914400" rtl="0" eaLnBrk="1" fontAlgn="auto" latinLnBrk="0" hangingPunct="1">
              <a:lnSpc>
                <a:spcPct val="150000"/>
              </a:lnSpc>
              <a:spcBef>
                <a:spcPct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0" name="Title 1">
            <a:extLst>
              <a:ext uri="{FF2B5EF4-FFF2-40B4-BE49-F238E27FC236}">
                <a16:creationId xmlns:a16="http://schemas.microsoft.com/office/drawing/2014/main" id="{71B913DD-72E2-2739-DBC4-69971903B1B0}"/>
              </a:ext>
            </a:extLst>
          </p:cNvPr>
          <p:cNvSpPr txBox="1">
            <a:spLocks/>
          </p:cNvSpPr>
          <p:nvPr/>
        </p:nvSpPr>
        <p:spPr>
          <a:xfrm>
            <a:off x="7287992" y="2441741"/>
            <a:ext cx="4628351" cy="2421692"/>
          </a:xfrm>
          <a:prstGeom prst="rect">
            <a:avLst/>
          </a:prstGeom>
        </p:spPr>
        <p:txBody>
          <a:bodyPr anchor="t"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11" name="Picture 10" descr="A picture containing star, light, night sky&#10;&#10;Description automatically generated">
            <a:extLst>
              <a:ext uri="{FF2B5EF4-FFF2-40B4-BE49-F238E27FC236}">
                <a16:creationId xmlns:a16="http://schemas.microsoft.com/office/drawing/2014/main" id="{95147CA9-0D00-5F0E-39C2-C23EE07247D3}"/>
              </a:ext>
            </a:extLst>
          </p:cNvPr>
          <p:cNvPicPr>
            <a:picLocks noChangeAspect="1"/>
          </p:cNvPicPr>
          <p:nvPr/>
        </p:nvPicPr>
        <p:blipFill>
          <a:blip r:embed="rId2"/>
          <a:stretch>
            <a:fillRect/>
          </a:stretch>
        </p:blipFill>
        <p:spPr>
          <a:xfrm>
            <a:off x="7682845" y="2674639"/>
            <a:ext cx="4369114" cy="2802132"/>
          </a:xfrm>
          <a:prstGeom prst="rect">
            <a:avLst/>
          </a:prstGeom>
        </p:spPr>
      </p:pic>
    </p:spTree>
    <p:extLst>
      <p:ext uri="{BB962C8B-B14F-4D97-AF65-F5344CB8AC3E}">
        <p14:creationId xmlns:p14="http://schemas.microsoft.com/office/powerpoint/2010/main" val="1852145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AC9B5F5-9236-E474-04DB-5464CA6F268B}"/>
              </a:ext>
            </a:extLst>
          </p:cNvPr>
          <p:cNvSpPr txBox="1"/>
          <p:nvPr/>
        </p:nvSpPr>
        <p:spPr>
          <a:xfrm>
            <a:off x="8247017" y="6090895"/>
            <a:ext cx="394498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Helvetica Neue" panose="02000503000000020004"/>
                <a:ea typeface="+mn-ea"/>
                <a:cs typeface="+mn-cs"/>
              </a:rPr>
              <a:t>slido.com </a:t>
            </a:r>
            <a:r>
              <a:rPr kumimoji="0" lang="en-GB" sz="3200" b="1" i="0" u="none" strike="noStrike" kern="1200" cap="none" spc="0" normalizeH="0" baseline="0" noProof="0" dirty="0">
                <a:ln>
                  <a:noFill/>
                </a:ln>
                <a:solidFill>
                  <a:prstClr val="white"/>
                </a:solidFill>
                <a:effectLst/>
                <a:uLnTx/>
                <a:uFillTx/>
                <a:latin typeface="Helvetica Neue" panose="02000503000000020004"/>
                <a:ea typeface="+mn-ea"/>
                <a:cs typeface="+mn-cs"/>
              </a:rPr>
              <a:t>#4598726</a:t>
            </a:r>
            <a:endParaRPr kumimoji="0" lang="en-GB" sz="3200" b="0" i="0" u="none" strike="noStrike" kern="1200" cap="none" spc="0" normalizeH="0" baseline="0" noProof="0" dirty="0">
              <a:ln>
                <a:noFill/>
              </a:ln>
              <a:solidFill>
                <a:prstClr val="white"/>
              </a:solidFill>
              <a:effectLst/>
              <a:uLnTx/>
              <a:uFillTx/>
              <a:latin typeface="Helvetica Neue" panose="02000503000000020004"/>
              <a:ea typeface="+mn-ea"/>
              <a:cs typeface="+mn-cs"/>
            </a:endParaRPr>
          </a:p>
        </p:txBody>
      </p:sp>
      <p:sp>
        <p:nvSpPr>
          <p:cNvPr id="2" name="Title 1">
            <a:extLst>
              <a:ext uri="{FF2B5EF4-FFF2-40B4-BE49-F238E27FC236}">
                <a16:creationId xmlns:a16="http://schemas.microsoft.com/office/drawing/2014/main" id="{2BB7BF4E-BC27-0A86-C998-1A3219418D7F}"/>
              </a:ext>
            </a:extLst>
          </p:cNvPr>
          <p:cNvSpPr txBox="1">
            <a:spLocks/>
          </p:cNvSpPr>
          <p:nvPr/>
        </p:nvSpPr>
        <p:spPr>
          <a:xfrm>
            <a:off x="83094" y="544679"/>
            <a:ext cx="9144000" cy="156434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C7BBAE"/>
                </a:solidFill>
                <a:effectLst/>
                <a:uLnTx/>
                <a:uFillTx/>
                <a:latin typeface="Helvetica Neue" panose="02000503000000020004" pitchFamily="2" charset="0"/>
                <a:ea typeface="Helvetica Neue" panose="02000503000000020004" pitchFamily="2" charset="0"/>
                <a:cs typeface="Helvetica Neue" panose="02000503000000020004" pitchFamily="2" charset="0"/>
              </a:rPr>
              <a:t>Four reasons why science is not in love with atheism</a:t>
            </a:r>
          </a:p>
        </p:txBody>
      </p:sp>
      <p:sp>
        <p:nvSpPr>
          <p:cNvPr id="3" name="Title 1">
            <a:extLst>
              <a:ext uri="{FF2B5EF4-FFF2-40B4-BE49-F238E27FC236}">
                <a16:creationId xmlns:a16="http://schemas.microsoft.com/office/drawing/2014/main" id="{9A54F256-678A-BA31-D64C-C7E24F8D2FBF}"/>
              </a:ext>
            </a:extLst>
          </p:cNvPr>
          <p:cNvSpPr txBox="1">
            <a:spLocks/>
          </p:cNvSpPr>
          <p:nvPr/>
        </p:nvSpPr>
        <p:spPr>
          <a:xfrm>
            <a:off x="87210" y="2096078"/>
            <a:ext cx="6574847" cy="1219146"/>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3. Atheism can’t explain why humans can do science </a:t>
            </a:r>
          </a:p>
        </p:txBody>
      </p:sp>
      <p:sp>
        <p:nvSpPr>
          <p:cNvPr id="4" name="Title 1">
            <a:extLst>
              <a:ext uri="{FF2B5EF4-FFF2-40B4-BE49-F238E27FC236}">
                <a16:creationId xmlns:a16="http://schemas.microsoft.com/office/drawing/2014/main" id="{B0F5DA4F-5DFD-1EAD-A678-DBB46C18A3F1}"/>
              </a:ext>
            </a:extLst>
          </p:cNvPr>
          <p:cNvSpPr txBox="1">
            <a:spLocks/>
          </p:cNvSpPr>
          <p:nvPr/>
        </p:nvSpPr>
        <p:spPr>
          <a:xfrm>
            <a:off x="140041" y="3428999"/>
            <a:ext cx="5692346" cy="3111847"/>
          </a:xfrm>
          <a:prstGeom prst="rect">
            <a:avLst/>
          </a:prstGeom>
        </p:spPr>
        <p:txBody>
          <a:bodyPr anchor="t"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7" name="Picture 6" descr="A picture containing diagram&#10;&#10;Description automatically generated">
            <a:extLst>
              <a:ext uri="{FF2B5EF4-FFF2-40B4-BE49-F238E27FC236}">
                <a16:creationId xmlns:a16="http://schemas.microsoft.com/office/drawing/2014/main" id="{D6A7ED7C-0D8E-FC7F-BAFB-0151B41E15F6}"/>
              </a:ext>
            </a:extLst>
          </p:cNvPr>
          <p:cNvPicPr>
            <a:picLocks noChangeAspect="1"/>
          </p:cNvPicPr>
          <p:nvPr/>
        </p:nvPicPr>
        <p:blipFill>
          <a:blip r:embed="rId3"/>
          <a:stretch>
            <a:fillRect/>
          </a:stretch>
        </p:blipFill>
        <p:spPr>
          <a:xfrm>
            <a:off x="6952865" y="1584209"/>
            <a:ext cx="3632521" cy="4411642"/>
          </a:xfrm>
          <a:prstGeom prst="rect">
            <a:avLst/>
          </a:prstGeom>
        </p:spPr>
      </p:pic>
      <p:sp>
        <p:nvSpPr>
          <p:cNvPr id="8" name="Title 1">
            <a:extLst>
              <a:ext uri="{FF2B5EF4-FFF2-40B4-BE49-F238E27FC236}">
                <a16:creationId xmlns:a16="http://schemas.microsoft.com/office/drawing/2014/main" id="{3C2EEFA6-684A-1B5B-2723-EF264B8B5DA5}"/>
              </a:ext>
            </a:extLst>
          </p:cNvPr>
          <p:cNvSpPr txBox="1">
            <a:spLocks/>
          </p:cNvSpPr>
          <p:nvPr/>
        </p:nvSpPr>
        <p:spPr>
          <a:xfrm>
            <a:off x="140041" y="3596638"/>
            <a:ext cx="5692346" cy="3111847"/>
          </a:xfrm>
          <a:prstGeom prst="rect">
            <a:avLst/>
          </a:prstGeom>
        </p:spPr>
        <p:txBody>
          <a:bodyPr anchor="t"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‘The evolutionary argument against naturalism’</a:t>
            </a: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Alvin Plantinga: Where the Conflict Really Lies</a:t>
            </a:r>
          </a:p>
          <a:p>
            <a:pPr marL="0" marR="0" lvl="0" indent="0" algn="l" defTabSz="914400" rtl="0" eaLnBrk="1" fontAlgn="auto" latinLnBrk="0" hangingPunct="1">
              <a:lnSpc>
                <a:spcPct val="150000"/>
              </a:lnSpc>
              <a:spcBef>
                <a:spcPct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Do our cognitive faculties produce mostly true beliefs, or not? </a:t>
            </a: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Image of God vs random, unguided evolution</a:t>
            </a:r>
          </a:p>
          <a:p>
            <a:pPr marL="0" marR="0" lvl="0" indent="0" algn="l" defTabSz="914400" rtl="0" eaLnBrk="1" fontAlgn="auto" latinLnBrk="0" hangingPunct="1">
              <a:lnSpc>
                <a:spcPct val="150000"/>
              </a:lnSpc>
              <a:spcBef>
                <a:spcPct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4254984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AC9B5F5-9236-E474-04DB-5464CA6F268B}"/>
              </a:ext>
            </a:extLst>
          </p:cNvPr>
          <p:cNvSpPr txBox="1"/>
          <p:nvPr/>
        </p:nvSpPr>
        <p:spPr>
          <a:xfrm>
            <a:off x="8247017" y="6090895"/>
            <a:ext cx="394498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Helvetica Neue" panose="02000503000000020004"/>
                <a:ea typeface="+mn-ea"/>
                <a:cs typeface="+mn-cs"/>
              </a:rPr>
              <a:t>slido.com </a:t>
            </a:r>
            <a:r>
              <a:rPr kumimoji="0" lang="en-GB" sz="3200" b="1" i="0" u="none" strike="noStrike" kern="1200" cap="none" spc="0" normalizeH="0" baseline="0" noProof="0" dirty="0">
                <a:ln>
                  <a:noFill/>
                </a:ln>
                <a:solidFill>
                  <a:prstClr val="white"/>
                </a:solidFill>
                <a:effectLst/>
                <a:uLnTx/>
                <a:uFillTx/>
                <a:latin typeface="Helvetica Neue" panose="02000503000000020004"/>
                <a:ea typeface="+mn-ea"/>
                <a:cs typeface="+mn-cs"/>
              </a:rPr>
              <a:t>#4598726</a:t>
            </a:r>
            <a:endParaRPr kumimoji="0" lang="en-GB" sz="3200" b="0" i="0" u="none" strike="noStrike" kern="1200" cap="none" spc="0" normalizeH="0" baseline="0" noProof="0" dirty="0">
              <a:ln>
                <a:noFill/>
              </a:ln>
              <a:solidFill>
                <a:prstClr val="white"/>
              </a:solidFill>
              <a:effectLst/>
              <a:uLnTx/>
              <a:uFillTx/>
              <a:latin typeface="Helvetica Neue" panose="02000503000000020004"/>
              <a:ea typeface="+mn-ea"/>
              <a:cs typeface="+mn-cs"/>
            </a:endParaRPr>
          </a:p>
        </p:txBody>
      </p:sp>
      <p:sp>
        <p:nvSpPr>
          <p:cNvPr id="2" name="Title 1">
            <a:extLst>
              <a:ext uri="{FF2B5EF4-FFF2-40B4-BE49-F238E27FC236}">
                <a16:creationId xmlns:a16="http://schemas.microsoft.com/office/drawing/2014/main" id="{2BB7BF4E-BC27-0A86-C998-1A3219418D7F}"/>
              </a:ext>
            </a:extLst>
          </p:cNvPr>
          <p:cNvSpPr txBox="1">
            <a:spLocks/>
          </p:cNvSpPr>
          <p:nvPr/>
        </p:nvSpPr>
        <p:spPr>
          <a:xfrm>
            <a:off x="83094" y="544679"/>
            <a:ext cx="9144000" cy="156434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C7BBAE"/>
                </a:solidFill>
                <a:effectLst/>
                <a:uLnTx/>
                <a:uFillTx/>
                <a:latin typeface="Helvetica Neue" panose="02000503000000020004" pitchFamily="2" charset="0"/>
                <a:ea typeface="Helvetica Neue" panose="02000503000000020004" pitchFamily="2" charset="0"/>
                <a:cs typeface="Helvetica Neue" panose="02000503000000020004" pitchFamily="2" charset="0"/>
              </a:rPr>
              <a:t>Four reasons why science is not in love with atheism</a:t>
            </a:r>
          </a:p>
        </p:txBody>
      </p:sp>
      <p:sp>
        <p:nvSpPr>
          <p:cNvPr id="3" name="Title 1">
            <a:extLst>
              <a:ext uri="{FF2B5EF4-FFF2-40B4-BE49-F238E27FC236}">
                <a16:creationId xmlns:a16="http://schemas.microsoft.com/office/drawing/2014/main" id="{9A54F256-678A-BA31-D64C-C7E24F8D2FBF}"/>
              </a:ext>
            </a:extLst>
          </p:cNvPr>
          <p:cNvSpPr txBox="1">
            <a:spLocks/>
          </p:cNvSpPr>
          <p:nvPr/>
        </p:nvSpPr>
        <p:spPr>
          <a:xfrm>
            <a:off x="87210" y="2096078"/>
            <a:ext cx="6574847" cy="1219146"/>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4. Atheism can’t tell us why or how to do science </a:t>
            </a:r>
          </a:p>
        </p:txBody>
      </p:sp>
      <p:sp>
        <p:nvSpPr>
          <p:cNvPr id="4" name="Title 1">
            <a:extLst>
              <a:ext uri="{FF2B5EF4-FFF2-40B4-BE49-F238E27FC236}">
                <a16:creationId xmlns:a16="http://schemas.microsoft.com/office/drawing/2014/main" id="{B0F5DA4F-5DFD-1EAD-A678-DBB46C18A3F1}"/>
              </a:ext>
            </a:extLst>
          </p:cNvPr>
          <p:cNvSpPr txBox="1">
            <a:spLocks/>
          </p:cNvSpPr>
          <p:nvPr/>
        </p:nvSpPr>
        <p:spPr>
          <a:xfrm>
            <a:off x="140041" y="3428999"/>
            <a:ext cx="5692346" cy="3111847"/>
          </a:xfrm>
          <a:prstGeom prst="rect">
            <a:avLst/>
          </a:prstGeom>
        </p:spPr>
        <p:txBody>
          <a:bodyPr anchor="t"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 name="Title 1">
            <a:extLst>
              <a:ext uri="{FF2B5EF4-FFF2-40B4-BE49-F238E27FC236}">
                <a16:creationId xmlns:a16="http://schemas.microsoft.com/office/drawing/2014/main" id="{3C2EEFA6-684A-1B5B-2723-EF264B8B5DA5}"/>
              </a:ext>
            </a:extLst>
          </p:cNvPr>
          <p:cNvSpPr txBox="1">
            <a:spLocks/>
          </p:cNvSpPr>
          <p:nvPr/>
        </p:nvSpPr>
        <p:spPr>
          <a:xfrm>
            <a:off x="140041" y="3596638"/>
            <a:ext cx="5692346" cy="3111847"/>
          </a:xfrm>
          <a:prstGeom prst="rect">
            <a:avLst/>
          </a:prstGeom>
        </p:spPr>
        <p:txBody>
          <a:bodyPr anchor="t"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How would a typical scientist answer this question: ‘Why is science worth doing?’</a:t>
            </a:r>
          </a:p>
          <a:p>
            <a:pPr marL="0" marR="0" lvl="0" indent="0" algn="l" defTabSz="914400" rtl="0" eaLnBrk="1" fontAlgn="auto" latinLnBrk="0" hangingPunct="1">
              <a:lnSpc>
                <a:spcPct val="150000"/>
              </a:lnSpc>
              <a:spcBef>
                <a:spcPct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How things are </a:t>
            </a: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Helvetica Neue" panose="02000503000000020004" pitchFamily="2" charset="0"/>
                <a:cs typeface="Calibri" panose="020F0502020204030204" pitchFamily="34" charset="0"/>
              </a:rPr>
              <a:t>≠ </a:t>
            </a:r>
            <a:r>
              <a:rPr kumimoji="0" lang="en-US" sz="1800" b="0" i="0" u="none" strike="noStrike" kern="1200" cap="none" spc="0" normalizeH="0" baseline="0" noProof="0" dirty="0">
                <a:ln>
                  <a:noFill/>
                </a:ln>
                <a:solidFill>
                  <a:prstClr val="white"/>
                </a:solidFill>
                <a:effectLst/>
                <a:uLnTx/>
                <a:uFillTx/>
                <a:latin typeface="Helvetica Neue" panose="02000503000000020004"/>
                <a:ea typeface="Helvetica Neue" panose="02000503000000020004" pitchFamily="2" charset="0"/>
                <a:cs typeface="Calibri" panose="020F0502020204030204" pitchFamily="34" charset="0"/>
              </a:rPr>
              <a:t>how things should be</a:t>
            </a:r>
            <a:endParaRPr kumimoji="0" lang="en-US" sz="1800" b="0" i="0" u="none" strike="noStrike" kern="1200" cap="none" spc="0" normalizeH="0" baseline="0" noProof="0" dirty="0">
              <a:ln>
                <a:noFill/>
              </a:ln>
              <a:solidFill>
                <a:prstClr val="white"/>
              </a:solidFill>
              <a:effectLst/>
              <a:uLnTx/>
              <a:uFillTx/>
              <a:latin typeface="Helvetica Neue" panose="02000503000000020004"/>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50000"/>
              </a:lnSpc>
              <a:spcBef>
                <a:spcPct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50000"/>
              </a:lnSpc>
              <a:spcBef>
                <a:spcPct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6" name="Picture 5" descr="A hand holding an object&#10;&#10;Description automatically generated with medium confidence">
            <a:extLst>
              <a:ext uri="{FF2B5EF4-FFF2-40B4-BE49-F238E27FC236}">
                <a16:creationId xmlns:a16="http://schemas.microsoft.com/office/drawing/2014/main" id="{036B4E2B-C966-C858-782C-39BA070A34C2}"/>
              </a:ext>
            </a:extLst>
          </p:cNvPr>
          <p:cNvPicPr>
            <a:picLocks noChangeAspect="1"/>
          </p:cNvPicPr>
          <p:nvPr/>
        </p:nvPicPr>
        <p:blipFill>
          <a:blip r:embed="rId3"/>
          <a:stretch>
            <a:fillRect/>
          </a:stretch>
        </p:blipFill>
        <p:spPr>
          <a:xfrm>
            <a:off x="7122887" y="1946365"/>
            <a:ext cx="3660509" cy="3660509"/>
          </a:xfrm>
          <a:prstGeom prst="rect">
            <a:avLst/>
          </a:prstGeom>
        </p:spPr>
      </p:pic>
    </p:spTree>
    <p:extLst>
      <p:ext uri="{BB962C8B-B14F-4D97-AF65-F5344CB8AC3E}">
        <p14:creationId xmlns:p14="http://schemas.microsoft.com/office/powerpoint/2010/main" val="574272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3" descr="Man with solid fill">
            <a:extLst>
              <a:ext uri="{FF2B5EF4-FFF2-40B4-BE49-F238E27FC236}">
                <a16:creationId xmlns:a16="http://schemas.microsoft.com/office/drawing/2014/main" id="{7929E98C-B91B-EA34-8B04-2BB23216A2D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46546" y="1924806"/>
            <a:ext cx="3418112" cy="3399970"/>
          </a:xfrm>
          <a:prstGeom prst="rect">
            <a:avLst/>
          </a:prstGeom>
        </p:spPr>
      </p:pic>
      <p:sp>
        <p:nvSpPr>
          <p:cNvPr id="12" name="TextBox 11">
            <a:extLst>
              <a:ext uri="{FF2B5EF4-FFF2-40B4-BE49-F238E27FC236}">
                <a16:creationId xmlns:a16="http://schemas.microsoft.com/office/drawing/2014/main" id="{1AC9B5F5-9236-E474-04DB-5464CA6F268B}"/>
              </a:ext>
            </a:extLst>
          </p:cNvPr>
          <p:cNvSpPr txBox="1"/>
          <p:nvPr/>
        </p:nvSpPr>
        <p:spPr>
          <a:xfrm>
            <a:off x="8247017" y="6090895"/>
            <a:ext cx="394498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Helvetica Neue" panose="02000503000000020004"/>
                <a:ea typeface="+mn-ea"/>
                <a:cs typeface="+mn-cs"/>
              </a:rPr>
              <a:t>slido.com </a:t>
            </a:r>
            <a:r>
              <a:rPr kumimoji="0" lang="en-GB" sz="3200" b="1" i="0" u="none" strike="noStrike" kern="1200" cap="none" spc="0" normalizeH="0" baseline="0" noProof="0" dirty="0">
                <a:ln>
                  <a:noFill/>
                </a:ln>
                <a:solidFill>
                  <a:prstClr val="white"/>
                </a:solidFill>
                <a:effectLst/>
                <a:uLnTx/>
                <a:uFillTx/>
                <a:latin typeface="Helvetica Neue" panose="02000503000000020004"/>
                <a:ea typeface="+mn-ea"/>
                <a:cs typeface="+mn-cs"/>
              </a:rPr>
              <a:t>#4598726</a:t>
            </a:r>
            <a:endParaRPr kumimoji="0" lang="en-GB" sz="3200" b="0" i="0" u="none" strike="noStrike" kern="1200" cap="none" spc="0" normalizeH="0" baseline="0" noProof="0" dirty="0">
              <a:ln>
                <a:noFill/>
              </a:ln>
              <a:solidFill>
                <a:prstClr val="white"/>
              </a:solidFill>
              <a:effectLst/>
              <a:uLnTx/>
              <a:uFillTx/>
              <a:latin typeface="Helvetica Neue" panose="02000503000000020004"/>
              <a:ea typeface="+mn-ea"/>
              <a:cs typeface="+mn-cs"/>
            </a:endParaRPr>
          </a:p>
        </p:txBody>
      </p:sp>
      <p:sp>
        <p:nvSpPr>
          <p:cNvPr id="6" name="TextBox 5">
            <a:extLst>
              <a:ext uri="{FF2B5EF4-FFF2-40B4-BE49-F238E27FC236}">
                <a16:creationId xmlns:a16="http://schemas.microsoft.com/office/drawing/2014/main" id="{9125DC45-60E5-FDC1-CF76-A27823FAAD89}"/>
              </a:ext>
            </a:extLst>
          </p:cNvPr>
          <p:cNvSpPr txBox="1"/>
          <p:nvPr/>
        </p:nvSpPr>
        <p:spPr>
          <a:xfrm>
            <a:off x="5976663" y="5233205"/>
            <a:ext cx="1113293" cy="3834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Helvetica Neue" panose="02000503000000020004"/>
                <a:ea typeface="+mn-ea"/>
                <a:cs typeface="+mn-cs"/>
              </a:rPr>
              <a:t>science</a:t>
            </a:r>
            <a:endParaRPr kumimoji="0" lang="en-GB" sz="1800" b="1" i="0" u="none" strike="noStrike" kern="1200" cap="none" spc="0" normalizeH="0" baseline="0" noProof="0" dirty="0">
              <a:ln>
                <a:noFill/>
              </a:ln>
              <a:solidFill>
                <a:srgbClr val="FFFFFF"/>
              </a:solidFill>
              <a:effectLst/>
              <a:uLnTx/>
              <a:uFillTx/>
              <a:latin typeface="Helvetica Neue" panose="02000503000000020004"/>
              <a:ea typeface="+mn-ea"/>
              <a:cs typeface="+mn-cs"/>
            </a:endParaRPr>
          </a:p>
        </p:txBody>
      </p:sp>
      <p:sp>
        <p:nvSpPr>
          <p:cNvPr id="7" name="TextBox 6">
            <a:extLst>
              <a:ext uri="{FF2B5EF4-FFF2-40B4-BE49-F238E27FC236}">
                <a16:creationId xmlns:a16="http://schemas.microsoft.com/office/drawing/2014/main" id="{D4CC2C4C-199F-4112-E436-C839631CD11C}"/>
              </a:ext>
            </a:extLst>
          </p:cNvPr>
          <p:cNvSpPr txBox="1"/>
          <p:nvPr/>
        </p:nvSpPr>
        <p:spPr>
          <a:xfrm>
            <a:off x="7090997" y="5240018"/>
            <a:ext cx="15158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Helvetica Neue" panose="02000503000000020004"/>
                <a:ea typeface="+mn-ea"/>
                <a:cs typeface="+mn-cs"/>
              </a:rPr>
              <a:t>Christianity</a:t>
            </a:r>
            <a:endParaRPr kumimoji="0" lang="en-GB" sz="1800" b="1" i="0" u="none" strike="noStrike" kern="1200" cap="none" spc="0" normalizeH="0" baseline="0" noProof="0" dirty="0">
              <a:ln>
                <a:noFill/>
              </a:ln>
              <a:solidFill>
                <a:srgbClr val="FFFFFF"/>
              </a:solidFill>
              <a:effectLst/>
              <a:uLnTx/>
              <a:uFillTx/>
              <a:latin typeface="Helvetica Neue" panose="02000503000000020004"/>
              <a:ea typeface="+mn-ea"/>
              <a:cs typeface="+mn-cs"/>
            </a:endParaRPr>
          </a:p>
        </p:txBody>
      </p:sp>
      <p:sp>
        <p:nvSpPr>
          <p:cNvPr id="13" name="TextBox 12">
            <a:extLst>
              <a:ext uri="{FF2B5EF4-FFF2-40B4-BE49-F238E27FC236}">
                <a16:creationId xmlns:a16="http://schemas.microsoft.com/office/drawing/2014/main" id="{75D212B6-91D9-14A6-C29A-4BEF77B5F8C2}"/>
              </a:ext>
            </a:extLst>
          </p:cNvPr>
          <p:cNvSpPr txBox="1"/>
          <p:nvPr/>
        </p:nvSpPr>
        <p:spPr>
          <a:xfrm>
            <a:off x="3797935" y="5225892"/>
            <a:ext cx="1113293" cy="3834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Helvetica Neue" panose="02000503000000020004"/>
                <a:ea typeface="+mn-ea"/>
                <a:cs typeface="+mn-cs"/>
              </a:rPr>
              <a:t>atheism</a:t>
            </a:r>
            <a:endParaRPr kumimoji="0" lang="en-GB" sz="1800" b="1" i="0" u="none" strike="noStrike" kern="1200" cap="none" spc="0" normalizeH="0" baseline="0" noProof="0" dirty="0">
              <a:ln>
                <a:noFill/>
              </a:ln>
              <a:solidFill>
                <a:srgbClr val="FFFFFF"/>
              </a:solidFill>
              <a:effectLst/>
              <a:uLnTx/>
              <a:uFillTx/>
              <a:latin typeface="Helvetica Neue" panose="02000503000000020004"/>
              <a:ea typeface="+mn-ea"/>
              <a:cs typeface="+mn-cs"/>
            </a:endParaRPr>
          </a:p>
        </p:txBody>
      </p:sp>
      <p:sp>
        <p:nvSpPr>
          <p:cNvPr id="14" name="Title 1">
            <a:extLst>
              <a:ext uri="{FF2B5EF4-FFF2-40B4-BE49-F238E27FC236}">
                <a16:creationId xmlns:a16="http://schemas.microsoft.com/office/drawing/2014/main" id="{F688A832-5BE4-0078-63D2-F6E00EF9CC16}"/>
              </a:ext>
            </a:extLst>
          </p:cNvPr>
          <p:cNvSpPr txBox="1">
            <a:spLocks/>
          </p:cNvSpPr>
          <p:nvPr/>
        </p:nvSpPr>
        <p:spPr>
          <a:xfrm>
            <a:off x="3753976" y="271173"/>
            <a:ext cx="6009381" cy="757562"/>
          </a:xfrm>
          <a:prstGeom prst="rect">
            <a:avLst/>
          </a:prstGeom>
        </p:spPr>
        <p:txBody>
          <a:bodyPr anchor="t"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‘It is theism, not naturalism, that deserves to be called “the scientific worldview”’  </a:t>
            </a:r>
            <a:r>
              <a:rPr kumimoji="0" lang="en-US" sz="1800" b="1" i="0" u="none" strike="noStrike" kern="1200" cap="none" spc="0" normalizeH="0" baseline="0" noProof="0" dirty="0">
                <a:ln>
                  <a:noFill/>
                </a:ln>
                <a:solidFill>
                  <a:srgbClr val="E7E6E6"/>
                </a:solidFill>
                <a:effectLst/>
                <a:uLnTx/>
                <a:uFillTx/>
                <a:latin typeface="Helvetica Neue" panose="02000503000000020004" pitchFamily="2" charset="0"/>
                <a:ea typeface="Helvetica Neue" panose="02000503000000020004" pitchFamily="2" charset="0"/>
                <a:cs typeface="Helvetica Neue" panose="02000503000000020004" pitchFamily="2" charset="0"/>
              </a:rPr>
              <a:t>Alvin Plantinga</a:t>
            </a:r>
          </a:p>
        </p:txBody>
      </p:sp>
      <p:pic>
        <p:nvPicPr>
          <p:cNvPr id="2" name="Graphic 2" descr="Woman with solid fill">
            <a:extLst>
              <a:ext uri="{FF2B5EF4-FFF2-40B4-BE49-F238E27FC236}">
                <a16:creationId xmlns:a16="http://schemas.microsoft.com/office/drawing/2014/main" id="{BF783D0C-91FB-FA4C-33BB-049E9209A4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10126" y="1952626"/>
            <a:ext cx="3336470" cy="3336470"/>
          </a:xfrm>
          <a:prstGeom prst="rect">
            <a:avLst/>
          </a:prstGeom>
        </p:spPr>
      </p:pic>
      <p:pic>
        <p:nvPicPr>
          <p:cNvPr id="3" name="Graphic 3" descr="Man with solid fill">
            <a:extLst>
              <a:ext uri="{FF2B5EF4-FFF2-40B4-BE49-F238E27FC236}">
                <a16:creationId xmlns:a16="http://schemas.microsoft.com/office/drawing/2014/main" id="{013D64AE-E59E-1FDC-F3E3-CA5AACFFEAA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96000" y="1895928"/>
            <a:ext cx="3418112" cy="3399970"/>
          </a:xfrm>
          <a:prstGeom prst="rect">
            <a:avLst/>
          </a:prstGeom>
        </p:spPr>
      </p:pic>
      <p:pic>
        <p:nvPicPr>
          <p:cNvPr id="4" name="Graphic 7" descr="Heart with solid fill">
            <a:extLst>
              <a:ext uri="{FF2B5EF4-FFF2-40B4-BE49-F238E27FC236}">
                <a16:creationId xmlns:a16="http://schemas.microsoft.com/office/drawing/2014/main" id="{C5C3320C-C8FE-7B70-7AEE-1268AEC2D5B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388552" y="2841624"/>
            <a:ext cx="370115" cy="370115"/>
          </a:xfrm>
          <a:prstGeom prst="rect">
            <a:avLst/>
          </a:prstGeom>
        </p:spPr>
      </p:pic>
      <p:pic>
        <p:nvPicPr>
          <p:cNvPr id="8" name="Graphic 7" descr="Heart with solid fill">
            <a:extLst>
              <a:ext uri="{FF2B5EF4-FFF2-40B4-BE49-F238E27FC236}">
                <a16:creationId xmlns:a16="http://schemas.microsoft.com/office/drawing/2014/main" id="{7F31B108-A045-A5BB-5508-E2A108B1E47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58337" y="2814409"/>
            <a:ext cx="370115" cy="370115"/>
          </a:xfrm>
          <a:prstGeom prst="rect">
            <a:avLst/>
          </a:prstGeom>
        </p:spPr>
      </p:pic>
      <p:pic>
        <p:nvPicPr>
          <p:cNvPr id="10" name="Graphic 10" descr="Broken Heart with solid fill">
            <a:extLst>
              <a:ext uri="{FF2B5EF4-FFF2-40B4-BE49-F238E27FC236}">
                <a16:creationId xmlns:a16="http://schemas.microsoft.com/office/drawing/2014/main" id="{23350683-CEFB-4060-3C23-041FC36B66F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272600" y="2807004"/>
            <a:ext cx="433614" cy="415472"/>
          </a:xfrm>
          <a:prstGeom prst="rect">
            <a:avLst/>
          </a:prstGeom>
        </p:spPr>
      </p:pic>
      <p:sp>
        <p:nvSpPr>
          <p:cNvPr id="5" name="Title 1">
            <a:extLst>
              <a:ext uri="{FF2B5EF4-FFF2-40B4-BE49-F238E27FC236}">
                <a16:creationId xmlns:a16="http://schemas.microsoft.com/office/drawing/2014/main" id="{77EB6E11-FBD5-7B33-C564-8EAFF533E5E7}"/>
              </a:ext>
            </a:extLst>
          </p:cNvPr>
          <p:cNvSpPr txBox="1">
            <a:spLocks/>
          </p:cNvSpPr>
          <p:nvPr/>
        </p:nvSpPr>
        <p:spPr>
          <a:xfrm>
            <a:off x="235670" y="1533224"/>
            <a:ext cx="2837468" cy="2727087"/>
          </a:xfrm>
          <a:prstGeom prst="rect">
            <a:avLst/>
          </a:prstGeom>
        </p:spPr>
        <p:txBody>
          <a:bodyPr anchor="t"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Why science works</a:t>
            </a:r>
          </a:p>
          <a:p>
            <a:pPr marL="0" marR="0" lvl="0" indent="0" algn="l" defTabSz="914400" rtl="0" eaLnBrk="1" fontAlgn="auto" latinLnBrk="0" hangingPunct="1">
              <a:lnSpc>
                <a:spcPct val="150000"/>
              </a:lnSpc>
              <a:spcBef>
                <a:spcPct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Why the universe </a:t>
            </a:r>
            <a:br>
              <a:rPr kumimoji="0" lang="en-US" sz="1800" b="1"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br>
            <a:r>
              <a:rPr kumimoji="0" lang="en-US" sz="1800" b="1"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is as it is</a:t>
            </a:r>
          </a:p>
          <a:p>
            <a:pPr marL="0" marR="0" lvl="0" indent="0" algn="l" defTabSz="914400" rtl="0" eaLnBrk="1" fontAlgn="auto" latinLnBrk="0" hangingPunct="1">
              <a:lnSpc>
                <a:spcPct val="150000"/>
              </a:lnSpc>
              <a:spcBef>
                <a:spcPct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Why humans can </a:t>
            </a:r>
            <a:br>
              <a:rPr kumimoji="0" lang="en-US" sz="1800" b="1"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br>
            <a:r>
              <a:rPr kumimoji="0" lang="en-US" sz="1800" b="1"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do science</a:t>
            </a:r>
          </a:p>
          <a:p>
            <a:pPr marL="0" marR="0" lvl="0" indent="0" algn="l" defTabSz="914400" rtl="0" eaLnBrk="1" fontAlgn="auto" latinLnBrk="0" hangingPunct="1">
              <a:lnSpc>
                <a:spcPct val="150000"/>
              </a:lnSpc>
              <a:spcBef>
                <a:spcPct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How and why to </a:t>
            </a:r>
            <a:br>
              <a:rPr kumimoji="0" lang="en-US" sz="1800" b="1"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br>
            <a:r>
              <a:rPr kumimoji="0" lang="en-US" sz="1800" b="1"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do science</a:t>
            </a:r>
            <a:endParaRPr kumimoji="0" lang="en-US" sz="1800" b="1" i="0" u="none" strike="noStrike" kern="1200" cap="none" spc="0" normalizeH="0" baseline="0" noProof="0" dirty="0">
              <a:ln>
                <a:noFill/>
              </a:ln>
              <a:solidFill>
                <a:srgbClr val="E7E6E6"/>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 name="Title 1">
            <a:extLst>
              <a:ext uri="{FF2B5EF4-FFF2-40B4-BE49-F238E27FC236}">
                <a16:creationId xmlns:a16="http://schemas.microsoft.com/office/drawing/2014/main" id="{C8D737FA-C7CA-CD13-4CA7-98A687A3C87B}"/>
              </a:ext>
            </a:extLst>
          </p:cNvPr>
          <p:cNvSpPr txBox="1">
            <a:spLocks/>
          </p:cNvSpPr>
          <p:nvPr/>
        </p:nvSpPr>
        <p:spPr>
          <a:xfrm>
            <a:off x="8891442" y="1535306"/>
            <a:ext cx="2837468" cy="2727087"/>
          </a:xfrm>
          <a:prstGeom prst="rect">
            <a:avLst/>
          </a:prstGeom>
        </p:spPr>
        <p:txBody>
          <a:bodyPr anchor="t"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Why science works</a:t>
            </a:r>
          </a:p>
          <a:p>
            <a:pPr marL="0" marR="0" lvl="0" indent="0" algn="l" defTabSz="914400" rtl="0" eaLnBrk="1" fontAlgn="auto" latinLnBrk="0" hangingPunct="1">
              <a:lnSpc>
                <a:spcPct val="150000"/>
              </a:lnSpc>
              <a:spcBef>
                <a:spcPct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Why the universe</a:t>
            </a:r>
            <a:br>
              <a:rPr kumimoji="0" lang="en-US" sz="1800" b="1"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br>
            <a:r>
              <a:rPr kumimoji="0" lang="en-US" sz="1800" b="1"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 is as it is</a:t>
            </a:r>
          </a:p>
          <a:p>
            <a:pPr marL="0" marR="0" lvl="0" indent="0" algn="l" defTabSz="914400" rtl="0" eaLnBrk="1" fontAlgn="auto" latinLnBrk="0" hangingPunct="1">
              <a:lnSpc>
                <a:spcPct val="150000"/>
              </a:lnSpc>
              <a:spcBef>
                <a:spcPct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Why humans can </a:t>
            </a:r>
            <a:br>
              <a:rPr kumimoji="0" lang="en-US" sz="1800" b="1"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br>
            <a:r>
              <a:rPr kumimoji="0" lang="en-US" sz="1800" b="1"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do science</a:t>
            </a:r>
          </a:p>
          <a:p>
            <a:pPr marL="0" marR="0" lvl="0" indent="0" algn="l" defTabSz="914400" rtl="0" eaLnBrk="1" fontAlgn="auto" latinLnBrk="0" hangingPunct="1">
              <a:lnSpc>
                <a:spcPct val="150000"/>
              </a:lnSpc>
              <a:spcBef>
                <a:spcPct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How and why to </a:t>
            </a:r>
            <a:br>
              <a:rPr kumimoji="0" lang="en-US" sz="1800" b="1"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br>
            <a:r>
              <a:rPr kumimoji="0" lang="en-US" sz="1800" b="1"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do science</a:t>
            </a:r>
            <a:endParaRPr kumimoji="0" lang="en-US" sz="1800" b="1" i="0" u="none" strike="noStrike" kern="1200" cap="none" spc="0" normalizeH="0" baseline="0" noProof="0" dirty="0">
              <a:ln>
                <a:noFill/>
              </a:ln>
              <a:solidFill>
                <a:srgbClr val="E7E6E6"/>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16" name="Graphic 15" descr="Close with solid fill">
            <a:extLst>
              <a:ext uri="{FF2B5EF4-FFF2-40B4-BE49-F238E27FC236}">
                <a16:creationId xmlns:a16="http://schemas.microsoft.com/office/drawing/2014/main" id="{1A84F669-719E-2CB0-1BF0-4FCA2244F33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489067" y="1525535"/>
            <a:ext cx="599742" cy="599742"/>
          </a:xfrm>
          <a:prstGeom prst="rect">
            <a:avLst/>
          </a:prstGeom>
        </p:spPr>
      </p:pic>
      <p:pic>
        <p:nvPicPr>
          <p:cNvPr id="17" name="Graphic 16" descr="Close with solid fill">
            <a:extLst>
              <a:ext uri="{FF2B5EF4-FFF2-40B4-BE49-F238E27FC236}">
                <a16:creationId xmlns:a16="http://schemas.microsoft.com/office/drawing/2014/main" id="{954229F8-C3EE-216D-A3DD-458BD208266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467420" y="2426939"/>
            <a:ext cx="599742" cy="599742"/>
          </a:xfrm>
          <a:prstGeom prst="rect">
            <a:avLst/>
          </a:prstGeom>
        </p:spPr>
      </p:pic>
      <p:pic>
        <p:nvPicPr>
          <p:cNvPr id="18" name="Graphic 17" descr="Close with solid fill">
            <a:extLst>
              <a:ext uri="{FF2B5EF4-FFF2-40B4-BE49-F238E27FC236}">
                <a16:creationId xmlns:a16="http://schemas.microsoft.com/office/drawing/2014/main" id="{19369DCE-8CA0-698C-69A9-50656D96885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467420" y="3780070"/>
            <a:ext cx="599742" cy="599742"/>
          </a:xfrm>
          <a:prstGeom prst="rect">
            <a:avLst/>
          </a:prstGeom>
        </p:spPr>
      </p:pic>
      <p:pic>
        <p:nvPicPr>
          <p:cNvPr id="19" name="Graphic 18" descr="Close with solid fill">
            <a:extLst>
              <a:ext uri="{FF2B5EF4-FFF2-40B4-BE49-F238E27FC236}">
                <a16:creationId xmlns:a16="http://schemas.microsoft.com/office/drawing/2014/main" id="{472AD8CF-B03F-FBC8-243D-31FDEB344AA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467420" y="5024905"/>
            <a:ext cx="599742" cy="599742"/>
          </a:xfrm>
          <a:prstGeom prst="rect">
            <a:avLst/>
          </a:prstGeom>
        </p:spPr>
      </p:pic>
      <p:pic>
        <p:nvPicPr>
          <p:cNvPr id="21" name="Graphic 20" descr="Checkmark with solid fill">
            <a:extLst>
              <a:ext uri="{FF2B5EF4-FFF2-40B4-BE49-F238E27FC236}">
                <a16:creationId xmlns:a16="http://schemas.microsoft.com/office/drawing/2014/main" id="{16B579FF-63C9-D0C4-E23F-2B96A862F61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249528" y="1587046"/>
            <a:ext cx="617763" cy="617763"/>
          </a:xfrm>
          <a:prstGeom prst="rect">
            <a:avLst/>
          </a:prstGeom>
        </p:spPr>
      </p:pic>
      <p:pic>
        <p:nvPicPr>
          <p:cNvPr id="22" name="Graphic 21" descr="Checkmark with solid fill">
            <a:extLst>
              <a:ext uri="{FF2B5EF4-FFF2-40B4-BE49-F238E27FC236}">
                <a16:creationId xmlns:a16="http://schemas.microsoft.com/office/drawing/2014/main" id="{0048F6E3-C1CE-75C0-E20C-7E0CDC50788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223213" y="2566761"/>
            <a:ext cx="617763" cy="617763"/>
          </a:xfrm>
          <a:prstGeom prst="rect">
            <a:avLst/>
          </a:prstGeom>
        </p:spPr>
      </p:pic>
      <p:pic>
        <p:nvPicPr>
          <p:cNvPr id="23" name="Graphic 22" descr="Checkmark with solid fill">
            <a:extLst>
              <a:ext uri="{FF2B5EF4-FFF2-40B4-BE49-F238E27FC236}">
                <a16:creationId xmlns:a16="http://schemas.microsoft.com/office/drawing/2014/main" id="{AB242058-617C-F53A-EEBF-05C3A88F06B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249527" y="3814936"/>
            <a:ext cx="617763" cy="617763"/>
          </a:xfrm>
          <a:prstGeom prst="rect">
            <a:avLst/>
          </a:prstGeom>
        </p:spPr>
      </p:pic>
      <p:pic>
        <p:nvPicPr>
          <p:cNvPr id="24" name="Graphic 23" descr="Checkmark with solid fill">
            <a:extLst>
              <a:ext uri="{FF2B5EF4-FFF2-40B4-BE49-F238E27FC236}">
                <a16:creationId xmlns:a16="http://schemas.microsoft.com/office/drawing/2014/main" id="{6A7375D3-3DA5-8AFB-964E-472F6E7C387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223212" y="5047734"/>
            <a:ext cx="617763" cy="617763"/>
          </a:xfrm>
          <a:prstGeom prst="rect">
            <a:avLst/>
          </a:prstGeom>
        </p:spPr>
      </p:pic>
    </p:spTree>
    <p:extLst>
      <p:ext uri="{BB962C8B-B14F-4D97-AF65-F5344CB8AC3E}">
        <p14:creationId xmlns:p14="http://schemas.microsoft.com/office/powerpoint/2010/main" val="2809931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AC9B5F5-9236-E474-04DB-5464CA6F268B}"/>
              </a:ext>
            </a:extLst>
          </p:cNvPr>
          <p:cNvSpPr txBox="1"/>
          <p:nvPr/>
        </p:nvSpPr>
        <p:spPr>
          <a:xfrm>
            <a:off x="8247017" y="6090895"/>
            <a:ext cx="394498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Helvetica Neue" panose="02000503000000020004"/>
                <a:ea typeface="+mn-ea"/>
                <a:cs typeface="+mn-cs"/>
              </a:rPr>
              <a:t>slido.com </a:t>
            </a:r>
            <a:r>
              <a:rPr kumimoji="0" lang="en-GB" sz="3200" b="1" i="0" u="none" strike="noStrike" kern="1200" cap="none" spc="0" normalizeH="0" baseline="0" noProof="0" dirty="0">
                <a:ln>
                  <a:noFill/>
                </a:ln>
                <a:solidFill>
                  <a:prstClr val="white"/>
                </a:solidFill>
                <a:effectLst/>
                <a:uLnTx/>
                <a:uFillTx/>
                <a:latin typeface="Helvetica Neue" panose="02000503000000020004"/>
                <a:ea typeface="+mn-ea"/>
                <a:cs typeface="+mn-cs"/>
              </a:rPr>
              <a:t>#4598726</a:t>
            </a:r>
            <a:endParaRPr kumimoji="0" lang="en-GB" sz="3200" b="0" i="0" u="none" strike="noStrike" kern="1200" cap="none" spc="0" normalizeH="0" baseline="0" noProof="0" dirty="0">
              <a:ln>
                <a:noFill/>
              </a:ln>
              <a:solidFill>
                <a:prstClr val="white"/>
              </a:solidFill>
              <a:effectLst/>
              <a:uLnTx/>
              <a:uFillTx/>
              <a:latin typeface="Helvetica Neue" panose="02000503000000020004"/>
              <a:ea typeface="+mn-ea"/>
              <a:cs typeface="+mn-cs"/>
            </a:endParaRPr>
          </a:p>
        </p:txBody>
      </p:sp>
      <p:pic>
        <p:nvPicPr>
          <p:cNvPr id="3" name="Graphic 3" descr="Man with solid fill">
            <a:extLst>
              <a:ext uri="{FF2B5EF4-FFF2-40B4-BE49-F238E27FC236}">
                <a16:creationId xmlns:a16="http://schemas.microsoft.com/office/drawing/2014/main" id="{7F57582A-A981-64F5-07A5-FA48A99964B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90301" y="2248346"/>
            <a:ext cx="3418112" cy="3399970"/>
          </a:xfrm>
          <a:prstGeom prst="rect">
            <a:avLst/>
          </a:prstGeom>
        </p:spPr>
      </p:pic>
      <p:sp>
        <p:nvSpPr>
          <p:cNvPr id="5" name="TextBox 4">
            <a:extLst>
              <a:ext uri="{FF2B5EF4-FFF2-40B4-BE49-F238E27FC236}">
                <a16:creationId xmlns:a16="http://schemas.microsoft.com/office/drawing/2014/main" id="{DC900BFF-75C3-A054-F622-3880BC2044E5}"/>
              </a:ext>
            </a:extLst>
          </p:cNvPr>
          <p:cNvSpPr txBox="1"/>
          <p:nvPr/>
        </p:nvSpPr>
        <p:spPr>
          <a:xfrm>
            <a:off x="5350735" y="5592425"/>
            <a:ext cx="1113293" cy="3834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Helvetica Neue" panose="02000503000000020004"/>
                <a:ea typeface="+mn-ea"/>
                <a:cs typeface="+mn-cs"/>
              </a:rPr>
              <a:t>science</a:t>
            </a:r>
            <a:endParaRPr kumimoji="0" lang="en-GB" sz="1800" b="1" i="0" u="none" strike="noStrike" kern="1200" cap="none" spc="0" normalizeH="0" baseline="0" noProof="0" dirty="0">
              <a:ln>
                <a:noFill/>
              </a:ln>
              <a:solidFill>
                <a:srgbClr val="FFFFFF"/>
              </a:solidFill>
              <a:effectLst/>
              <a:uLnTx/>
              <a:uFillTx/>
              <a:latin typeface="Helvetica Neue" panose="02000503000000020004"/>
              <a:ea typeface="+mn-ea"/>
              <a:cs typeface="+mn-cs"/>
            </a:endParaRPr>
          </a:p>
        </p:txBody>
      </p:sp>
      <p:sp>
        <p:nvSpPr>
          <p:cNvPr id="8" name="TextBox 7">
            <a:extLst>
              <a:ext uri="{FF2B5EF4-FFF2-40B4-BE49-F238E27FC236}">
                <a16:creationId xmlns:a16="http://schemas.microsoft.com/office/drawing/2014/main" id="{361B743B-59F4-56ED-3EE9-456B4FFE8C23}"/>
              </a:ext>
            </a:extLst>
          </p:cNvPr>
          <p:cNvSpPr txBox="1"/>
          <p:nvPr/>
        </p:nvSpPr>
        <p:spPr>
          <a:xfrm>
            <a:off x="7103245" y="5542550"/>
            <a:ext cx="15158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Helvetica Neue" panose="02000503000000020004"/>
                <a:ea typeface="+mn-ea"/>
                <a:cs typeface="+mn-cs"/>
              </a:rPr>
              <a:t>Christianity</a:t>
            </a:r>
            <a:endParaRPr kumimoji="0" lang="en-GB" sz="1800" b="1" i="0" u="none" strike="noStrike" kern="1200" cap="none" spc="0" normalizeH="0" baseline="0" noProof="0" dirty="0">
              <a:ln>
                <a:noFill/>
              </a:ln>
              <a:solidFill>
                <a:srgbClr val="FFFFFF"/>
              </a:solidFill>
              <a:effectLst/>
              <a:uLnTx/>
              <a:uFillTx/>
              <a:latin typeface="Helvetica Neue" panose="02000503000000020004"/>
              <a:ea typeface="+mn-ea"/>
              <a:cs typeface="+mn-cs"/>
            </a:endParaRPr>
          </a:p>
        </p:txBody>
      </p:sp>
      <p:sp>
        <p:nvSpPr>
          <p:cNvPr id="11" name="TextBox 10">
            <a:extLst>
              <a:ext uri="{FF2B5EF4-FFF2-40B4-BE49-F238E27FC236}">
                <a16:creationId xmlns:a16="http://schemas.microsoft.com/office/drawing/2014/main" id="{1082B406-DEF6-CDA5-99A2-E0979061EF1D}"/>
              </a:ext>
            </a:extLst>
          </p:cNvPr>
          <p:cNvSpPr txBox="1"/>
          <p:nvPr/>
        </p:nvSpPr>
        <p:spPr>
          <a:xfrm>
            <a:off x="3341690" y="5549432"/>
            <a:ext cx="1113293" cy="3834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Helvetica Neue" panose="02000503000000020004"/>
                <a:ea typeface="+mn-ea"/>
                <a:cs typeface="+mn-cs"/>
              </a:rPr>
              <a:t>atheism</a:t>
            </a:r>
            <a:endParaRPr kumimoji="0" lang="en-GB" sz="1800" b="1" i="0" u="none" strike="noStrike" kern="1200" cap="none" spc="0" normalizeH="0" baseline="0" noProof="0" dirty="0">
              <a:ln>
                <a:noFill/>
              </a:ln>
              <a:solidFill>
                <a:srgbClr val="FFFFFF"/>
              </a:solidFill>
              <a:effectLst/>
              <a:uLnTx/>
              <a:uFillTx/>
              <a:latin typeface="Helvetica Neue" panose="02000503000000020004"/>
              <a:ea typeface="+mn-ea"/>
              <a:cs typeface="+mn-cs"/>
            </a:endParaRPr>
          </a:p>
        </p:txBody>
      </p:sp>
      <p:pic>
        <p:nvPicPr>
          <p:cNvPr id="15" name="Graphic 2" descr="Woman with solid fill">
            <a:extLst>
              <a:ext uri="{FF2B5EF4-FFF2-40B4-BE49-F238E27FC236}">
                <a16:creationId xmlns:a16="http://schemas.microsoft.com/office/drawing/2014/main" id="{798A41FB-3C11-C5A5-A7CE-F77C31A4E8D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84198" y="2311846"/>
            <a:ext cx="3336470" cy="3336470"/>
          </a:xfrm>
          <a:prstGeom prst="rect">
            <a:avLst/>
          </a:prstGeom>
        </p:spPr>
      </p:pic>
      <p:pic>
        <p:nvPicPr>
          <p:cNvPr id="17" name="Graphic 3" descr="Man with solid fill">
            <a:extLst>
              <a:ext uri="{FF2B5EF4-FFF2-40B4-BE49-F238E27FC236}">
                <a16:creationId xmlns:a16="http://schemas.microsoft.com/office/drawing/2014/main" id="{335972D4-7CDA-C1D7-6DB1-5521E2F7F39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08248" y="2198460"/>
            <a:ext cx="3418112" cy="3399970"/>
          </a:xfrm>
          <a:prstGeom prst="rect">
            <a:avLst/>
          </a:prstGeom>
        </p:spPr>
      </p:pic>
      <p:pic>
        <p:nvPicPr>
          <p:cNvPr id="19" name="Graphic 7" descr="Heart with solid fill">
            <a:extLst>
              <a:ext uri="{FF2B5EF4-FFF2-40B4-BE49-F238E27FC236}">
                <a16:creationId xmlns:a16="http://schemas.microsoft.com/office/drawing/2014/main" id="{3DA693E6-6626-E25F-B3E9-0B9C2EA0D0A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762624" y="3200844"/>
            <a:ext cx="370115" cy="370115"/>
          </a:xfrm>
          <a:prstGeom prst="rect">
            <a:avLst/>
          </a:prstGeom>
        </p:spPr>
      </p:pic>
      <p:pic>
        <p:nvPicPr>
          <p:cNvPr id="21" name="Graphic 20" descr="Heart with solid fill">
            <a:extLst>
              <a:ext uri="{FF2B5EF4-FFF2-40B4-BE49-F238E27FC236}">
                <a16:creationId xmlns:a16="http://schemas.microsoft.com/office/drawing/2014/main" id="{C0C0ABCB-A73F-C2A6-346E-918424BCDEE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70585" y="3116941"/>
            <a:ext cx="370115" cy="370115"/>
          </a:xfrm>
          <a:prstGeom prst="rect">
            <a:avLst/>
          </a:prstGeom>
        </p:spPr>
      </p:pic>
      <p:pic>
        <p:nvPicPr>
          <p:cNvPr id="2" name="Graphic 7" descr="Heart with solid fill">
            <a:extLst>
              <a:ext uri="{FF2B5EF4-FFF2-40B4-BE49-F238E27FC236}">
                <a16:creationId xmlns:a16="http://schemas.microsoft.com/office/drawing/2014/main" id="{89DFCEAA-B6A8-DAD3-6EB4-AB8F1C0A8C7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874182" y="3168186"/>
            <a:ext cx="370115" cy="370115"/>
          </a:xfrm>
          <a:prstGeom prst="rect">
            <a:avLst/>
          </a:prstGeom>
        </p:spPr>
      </p:pic>
      <p:pic>
        <p:nvPicPr>
          <p:cNvPr id="6" name="Graphic 5" descr="Question mark with solid fill">
            <a:extLst>
              <a:ext uri="{FF2B5EF4-FFF2-40B4-BE49-F238E27FC236}">
                <a16:creationId xmlns:a16="http://schemas.microsoft.com/office/drawing/2014/main" id="{069FFFCB-9D8B-AC69-DBE0-F1B9555CCBE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132739" y="1179378"/>
            <a:ext cx="1154784" cy="1154784"/>
          </a:xfrm>
          <a:prstGeom prst="rect">
            <a:avLst/>
          </a:prstGeom>
        </p:spPr>
      </p:pic>
      <p:pic>
        <p:nvPicPr>
          <p:cNvPr id="7" name="Graphic 6" descr="Question mark with solid fill">
            <a:extLst>
              <a:ext uri="{FF2B5EF4-FFF2-40B4-BE49-F238E27FC236}">
                <a16:creationId xmlns:a16="http://schemas.microsoft.com/office/drawing/2014/main" id="{75570B13-0C62-5982-D58B-7AFE58B4948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304045" y="1209684"/>
            <a:ext cx="1154784" cy="1154784"/>
          </a:xfrm>
          <a:prstGeom prst="rect">
            <a:avLst/>
          </a:prstGeom>
        </p:spPr>
      </p:pic>
    </p:spTree>
    <p:extLst>
      <p:ext uri="{BB962C8B-B14F-4D97-AF65-F5344CB8AC3E}">
        <p14:creationId xmlns:p14="http://schemas.microsoft.com/office/powerpoint/2010/main" val="4071137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posing for the camera&#10;&#10;Description automatically generated">
            <a:extLst>
              <a:ext uri="{FF2B5EF4-FFF2-40B4-BE49-F238E27FC236}">
                <a16:creationId xmlns:a16="http://schemas.microsoft.com/office/drawing/2014/main" id="{1042162B-7244-661B-3D92-135C02A16B23}"/>
              </a:ext>
            </a:extLst>
          </p:cNvPr>
          <p:cNvPicPr>
            <a:picLocks noChangeAspect="1"/>
          </p:cNvPicPr>
          <p:nvPr/>
        </p:nvPicPr>
        <p:blipFill>
          <a:blip r:embed="rId2"/>
          <a:stretch>
            <a:fillRect/>
          </a:stretch>
        </p:blipFill>
        <p:spPr>
          <a:xfrm>
            <a:off x="2143774" y="4436652"/>
            <a:ext cx="3299704" cy="1704951"/>
          </a:xfrm>
          <a:prstGeom prst="rect">
            <a:avLst/>
          </a:prstGeom>
        </p:spPr>
      </p:pic>
      <p:pic>
        <p:nvPicPr>
          <p:cNvPr id="9" name="Picture 8" descr="A group of people posing for the camera&#10;&#10;Description automatically generated">
            <a:extLst>
              <a:ext uri="{FF2B5EF4-FFF2-40B4-BE49-F238E27FC236}">
                <a16:creationId xmlns:a16="http://schemas.microsoft.com/office/drawing/2014/main" id="{35643BC6-EA3C-2100-0172-0738CB696A52}"/>
              </a:ext>
            </a:extLst>
          </p:cNvPr>
          <p:cNvPicPr>
            <a:picLocks noChangeAspect="1"/>
          </p:cNvPicPr>
          <p:nvPr/>
        </p:nvPicPr>
        <p:blipFill>
          <a:blip r:embed="rId3"/>
          <a:stretch>
            <a:fillRect/>
          </a:stretch>
        </p:blipFill>
        <p:spPr>
          <a:xfrm>
            <a:off x="6096000" y="765834"/>
            <a:ext cx="3263418" cy="1670114"/>
          </a:xfrm>
          <a:prstGeom prst="rect">
            <a:avLst/>
          </a:prstGeom>
        </p:spPr>
      </p:pic>
      <p:pic>
        <p:nvPicPr>
          <p:cNvPr id="13" name="Picture 12" descr="A collage of a person&#10;&#10;Description automatically generated with medium confidence">
            <a:extLst>
              <a:ext uri="{FF2B5EF4-FFF2-40B4-BE49-F238E27FC236}">
                <a16:creationId xmlns:a16="http://schemas.microsoft.com/office/drawing/2014/main" id="{E42CC30B-202F-50BD-A643-72EEE402C419}"/>
              </a:ext>
            </a:extLst>
          </p:cNvPr>
          <p:cNvPicPr>
            <a:picLocks noChangeAspect="1"/>
          </p:cNvPicPr>
          <p:nvPr/>
        </p:nvPicPr>
        <p:blipFill>
          <a:blip r:embed="rId4"/>
          <a:stretch>
            <a:fillRect/>
          </a:stretch>
        </p:blipFill>
        <p:spPr>
          <a:xfrm>
            <a:off x="1911651" y="1598151"/>
            <a:ext cx="3301854" cy="1646393"/>
          </a:xfrm>
          <a:prstGeom prst="rect">
            <a:avLst/>
          </a:prstGeom>
        </p:spPr>
      </p:pic>
      <p:pic>
        <p:nvPicPr>
          <p:cNvPr id="4" name="Picture 3" descr="A group of people posing for a photo&#10;&#10;Description automatically generated">
            <a:extLst>
              <a:ext uri="{FF2B5EF4-FFF2-40B4-BE49-F238E27FC236}">
                <a16:creationId xmlns:a16="http://schemas.microsoft.com/office/drawing/2014/main" id="{3573CEEE-C681-D2BB-4A05-A6378A8F141F}"/>
              </a:ext>
            </a:extLst>
          </p:cNvPr>
          <p:cNvPicPr>
            <a:picLocks noChangeAspect="1"/>
          </p:cNvPicPr>
          <p:nvPr/>
        </p:nvPicPr>
        <p:blipFill>
          <a:blip r:embed="rId5"/>
          <a:stretch>
            <a:fillRect/>
          </a:stretch>
        </p:blipFill>
        <p:spPr>
          <a:xfrm>
            <a:off x="6928701" y="3521382"/>
            <a:ext cx="4120495" cy="2472297"/>
          </a:xfrm>
          <a:prstGeom prst="rect">
            <a:avLst/>
          </a:prstGeom>
        </p:spPr>
      </p:pic>
    </p:spTree>
    <p:extLst>
      <p:ext uri="{BB962C8B-B14F-4D97-AF65-F5344CB8AC3E}">
        <p14:creationId xmlns:p14="http://schemas.microsoft.com/office/powerpoint/2010/main" val="2134821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AC9B5F5-9236-E474-04DB-5464CA6F268B}"/>
              </a:ext>
            </a:extLst>
          </p:cNvPr>
          <p:cNvSpPr txBox="1"/>
          <p:nvPr/>
        </p:nvSpPr>
        <p:spPr>
          <a:xfrm>
            <a:off x="8247017" y="6090895"/>
            <a:ext cx="394498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Helvetica Neue" panose="02000503000000020004"/>
                <a:ea typeface="+mn-ea"/>
                <a:cs typeface="+mn-cs"/>
              </a:rPr>
              <a:t>slido.com </a:t>
            </a:r>
            <a:r>
              <a:rPr kumimoji="0" lang="en-GB" sz="3200" b="1" i="0" u="none" strike="noStrike" kern="1200" cap="none" spc="0" normalizeH="0" baseline="0" noProof="0" dirty="0">
                <a:ln>
                  <a:noFill/>
                </a:ln>
                <a:solidFill>
                  <a:prstClr val="white"/>
                </a:solidFill>
                <a:effectLst/>
                <a:uLnTx/>
                <a:uFillTx/>
                <a:latin typeface="Helvetica Neue" panose="02000503000000020004"/>
                <a:ea typeface="+mn-ea"/>
                <a:cs typeface="+mn-cs"/>
              </a:rPr>
              <a:t>#4598726</a:t>
            </a:r>
            <a:endParaRPr kumimoji="0" lang="en-GB" sz="3200" b="0" i="0" u="none" strike="noStrike" kern="1200" cap="none" spc="0" normalizeH="0" baseline="0" noProof="0" dirty="0">
              <a:ln>
                <a:noFill/>
              </a:ln>
              <a:solidFill>
                <a:prstClr val="white"/>
              </a:solidFill>
              <a:effectLst/>
              <a:uLnTx/>
              <a:uFillTx/>
              <a:latin typeface="Helvetica Neue" panose="02000503000000020004"/>
              <a:ea typeface="+mn-ea"/>
              <a:cs typeface="+mn-cs"/>
            </a:endParaRPr>
          </a:p>
        </p:txBody>
      </p:sp>
      <p:pic>
        <p:nvPicPr>
          <p:cNvPr id="3" name="Graphic 3" descr="Man with solid fill">
            <a:extLst>
              <a:ext uri="{FF2B5EF4-FFF2-40B4-BE49-F238E27FC236}">
                <a16:creationId xmlns:a16="http://schemas.microsoft.com/office/drawing/2014/main" id="{7F57582A-A981-64F5-07A5-FA48A99964B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90301" y="2248346"/>
            <a:ext cx="3418112" cy="3399970"/>
          </a:xfrm>
          <a:prstGeom prst="rect">
            <a:avLst/>
          </a:prstGeom>
        </p:spPr>
      </p:pic>
      <p:sp>
        <p:nvSpPr>
          <p:cNvPr id="5" name="TextBox 4">
            <a:extLst>
              <a:ext uri="{FF2B5EF4-FFF2-40B4-BE49-F238E27FC236}">
                <a16:creationId xmlns:a16="http://schemas.microsoft.com/office/drawing/2014/main" id="{DC900BFF-75C3-A054-F622-3880BC2044E5}"/>
              </a:ext>
            </a:extLst>
          </p:cNvPr>
          <p:cNvSpPr txBox="1"/>
          <p:nvPr/>
        </p:nvSpPr>
        <p:spPr>
          <a:xfrm>
            <a:off x="5350735" y="5592425"/>
            <a:ext cx="1113293" cy="3834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Helvetica Neue" panose="02000503000000020004"/>
                <a:ea typeface="+mn-ea"/>
                <a:cs typeface="+mn-cs"/>
              </a:rPr>
              <a:t>science</a:t>
            </a:r>
            <a:endParaRPr kumimoji="0" lang="en-GB" sz="1800" b="1" i="0" u="none" strike="noStrike" kern="1200" cap="none" spc="0" normalizeH="0" baseline="0" noProof="0" dirty="0">
              <a:ln>
                <a:noFill/>
              </a:ln>
              <a:solidFill>
                <a:srgbClr val="FFFFFF"/>
              </a:solidFill>
              <a:effectLst/>
              <a:uLnTx/>
              <a:uFillTx/>
              <a:latin typeface="Helvetica Neue" panose="02000503000000020004"/>
              <a:ea typeface="+mn-ea"/>
              <a:cs typeface="+mn-cs"/>
            </a:endParaRPr>
          </a:p>
        </p:txBody>
      </p:sp>
      <p:sp>
        <p:nvSpPr>
          <p:cNvPr id="8" name="TextBox 7">
            <a:extLst>
              <a:ext uri="{FF2B5EF4-FFF2-40B4-BE49-F238E27FC236}">
                <a16:creationId xmlns:a16="http://schemas.microsoft.com/office/drawing/2014/main" id="{361B743B-59F4-56ED-3EE9-456B4FFE8C23}"/>
              </a:ext>
            </a:extLst>
          </p:cNvPr>
          <p:cNvSpPr txBox="1"/>
          <p:nvPr/>
        </p:nvSpPr>
        <p:spPr>
          <a:xfrm>
            <a:off x="7103245" y="5542550"/>
            <a:ext cx="15158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Helvetica Neue" panose="02000503000000020004"/>
                <a:ea typeface="+mn-ea"/>
                <a:cs typeface="+mn-cs"/>
              </a:rPr>
              <a:t>Christianity</a:t>
            </a:r>
            <a:endParaRPr kumimoji="0" lang="en-GB" sz="1800" b="1" i="0" u="none" strike="noStrike" kern="1200" cap="none" spc="0" normalizeH="0" baseline="0" noProof="0" dirty="0">
              <a:ln>
                <a:noFill/>
              </a:ln>
              <a:solidFill>
                <a:srgbClr val="FFFFFF"/>
              </a:solidFill>
              <a:effectLst/>
              <a:uLnTx/>
              <a:uFillTx/>
              <a:latin typeface="Helvetica Neue" panose="02000503000000020004"/>
              <a:ea typeface="+mn-ea"/>
              <a:cs typeface="+mn-cs"/>
            </a:endParaRPr>
          </a:p>
        </p:txBody>
      </p:sp>
      <p:sp>
        <p:nvSpPr>
          <p:cNvPr id="11" name="TextBox 10">
            <a:extLst>
              <a:ext uri="{FF2B5EF4-FFF2-40B4-BE49-F238E27FC236}">
                <a16:creationId xmlns:a16="http://schemas.microsoft.com/office/drawing/2014/main" id="{1082B406-DEF6-CDA5-99A2-E0979061EF1D}"/>
              </a:ext>
            </a:extLst>
          </p:cNvPr>
          <p:cNvSpPr txBox="1"/>
          <p:nvPr/>
        </p:nvSpPr>
        <p:spPr>
          <a:xfrm>
            <a:off x="3341690" y="5549432"/>
            <a:ext cx="1113293" cy="3834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Helvetica Neue" panose="02000503000000020004"/>
                <a:ea typeface="+mn-ea"/>
                <a:cs typeface="+mn-cs"/>
              </a:rPr>
              <a:t>atheism</a:t>
            </a:r>
            <a:endParaRPr kumimoji="0" lang="en-GB" sz="1800" b="1" i="0" u="none" strike="noStrike" kern="1200" cap="none" spc="0" normalizeH="0" baseline="0" noProof="0" dirty="0">
              <a:ln>
                <a:noFill/>
              </a:ln>
              <a:solidFill>
                <a:srgbClr val="FFFFFF"/>
              </a:solidFill>
              <a:effectLst/>
              <a:uLnTx/>
              <a:uFillTx/>
              <a:latin typeface="Helvetica Neue" panose="02000503000000020004"/>
              <a:ea typeface="+mn-ea"/>
              <a:cs typeface="+mn-cs"/>
            </a:endParaRPr>
          </a:p>
        </p:txBody>
      </p:sp>
      <p:pic>
        <p:nvPicPr>
          <p:cNvPr id="15" name="Graphic 2" descr="Woman with solid fill">
            <a:extLst>
              <a:ext uri="{FF2B5EF4-FFF2-40B4-BE49-F238E27FC236}">
                <a16:creationId xmlns:a16="http://schemas.microsoft.com/office/drawing/2014/main" id="{798A41FB-3C11-C5A5-A7CE-F77C31A4E8D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84198" y="2311846"/>
            <a:ext cx="3336470" cy="3336470"/>
          </a:xfrm>
          <a:prstGeom prst="rect">
            <a:avLst/>
          </a:prstGeom>
        </p:spPr>
      </p:pic>
      <p:pic>
        <p:nvPicPr>
          <p:cNvPr id="17" name="Graphic 3" descr="Man with solid fill">
            <a:extLst>
              <a:ext uri="{FF2B5EF4-FFF2-40B4-BE49-F238E27FC236}">
                <a16:creationId xmlns:a16="http://schemas.microsoft.com/office/drawing/2014/main" id="{335972D4-7CDA-C1D7-6DB1-5521E2F7F39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08248" y="2198460"/>
            <a:ext cx="3418112" cy="3399970"/>
          </a:xfrm>
          <a:prstGeom prst="rect">
            <a:avLst/>
          </a:prstGeom>
        </p:spPr>
      </p:pic>
      <p:pic>
        <p:nvPicPr>
          <p:cNvPr id="19" name="Graphic 7" descr="Heart with solid fill">
            <a:extLst>
              <a:ext uri="{FF2B5EF4-FFF2-40B4-BE49-F238E27FC236}">
                <a16:creationId xmlns:a16="http://schemas.microsoft.com/office/drawing/2014/main" id="{3DA693E6-6626-E25F-B3E9-0B9C2EA0D0A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762624" y="3200844"/>
            <a:ext cx="370115" cy="370115"/>
          </a:xfrm>
          <a:prstGeom prst="rect">
            <a:avLst/>
          </a:prstGeom>
        </p:spPr>
      </p:pic>
      <p:pic>
        <p:nvPicPr>
          <p:cNvPr id="21" name="Graphic 20" descr="Heart with solid fill">
            <a:extLst>
              <a:ext uri="{FF2B5EF4-FFF2-40B4-BE49-F238E27FC236}">
                <a16:creationId xmlns:a16="http://schemas.microsoft.com/office/drawing/2014/main" id="{C0C0ABCB-A73F-C2A6-346E-918424BCDEE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70585" y="3116941"/>
            <a:ext cx="370115" cy="370115"/>
          </a:xfrm>
          <a:prstGeom prst="rect">
            <a:avLst/>
          </a:prstGeom>
        </p:spPr>
      </p:pic>
      <p:pic>
        <p:nvPicPr>
          <p:cNvPr id="2" name="Graphic 7" descr="Heart with solid fill">
            <a:extLst>
              <a:ext uri="{FF2B5EF4-FFF2-40B4-BE49-F238E27FC236}">
                <a16:creationId xmlns:a16="http://schemas.microsoft.com/office/drawing/2014/main" id="{89DFCEAA-B6A8-DAD3-6EB4-AB8F1C0A8C7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874182" y="3168186"/>
            <a:ext cx="370115" cy="370115"/>
          </a:xfrm>
          <a:prstGeom prst="rect">
            <a:avLst/>
          </a:prstGeom>
        </p:spPr>
      </p:pic>
      <p:pic>
        <p:nvPicPr>
          <p:cNvPr id="6" name="Graphic 5" descr="Question mark with solid fill">
            <a:extLst>
              <a:ext uri="{FF2B5EF4-FFF2-40B4-BE49-F238E27FC236}">
                <a16:creationId xmlns:a16="http://schemas.microsoft.com/office/drawing/2014/main" id="{069FFFCB-9D8B-AC69-DBE0-F1B9555CCBE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132739" y="1179378"/>
            <a:ext cx="1154784" cy="1154784"/>
          </a:xfrm>
          <a:prstGeom prst="rect">
            <a:avLst/>
          </a:prstGeom>
        </p:spPr>
      </p:pic>
      <p:pic>
        <p:nvPicPr>
          <p:cNvPr id="7" name="Graphic 6" descr="Question mark with solid fill">
            <a:extLst>
              <a:ext uri="{FF2B5EF4-FFF2-40B4-BE49-F238E27FC236}">
                <a16:creationId xmlns:a16="http://schemas.microsoft.com/office/drawing/2014/main" id="{75570B13-0C62-5982-D58B-7AFE58B4948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304045" y="1209684"/>
            <a:ext cx="1154784" cy="1154784"/>
          </a:xfrm>
          <a:prstGeom prst="rect">
            <a:avLst/>
          </a:prstGeom>
        </p:spPr>
      </p:pic>
    </p:spTree>
    <p:extLst>
      <p:ext uri="{BB962C8B-B14F-4D97-AF65-F5344CB8AC3E}">
        <p14:creationId xmlns:p14="http://schemas.microsoft.com/office/powerpoint/2010/main" val="1335045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F5B5841-DB65-42FA-8039-E59300C023D3}"/>
              </a:ext>
            </a:extLst>
          </p:cNvPr>
          <p:cNvSpPr>
            <a:spLocks noGrp="1"/>
          </p:cNvSpPr>
          <p:nvPr>
            <p:ph type="ctrTitle"/>
          </p:nvPr>
        </p:nvSpPr>
        <p:spPr>
          <a:xfrm>
            <a:off x="83094" y="767105"/>
            <a:ext cx="8411201" cy="2026230"/>
          </a:xfrm>
        </p:spPr>
        <p:txBody>
          <a:bodyPr/>
          <a:lstStyle/>
          <a:p>
            <a:pPr algn="l"/>
            <a:r>
              <a:rPr lang="en-US"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Hasn’t science killed atheism?</a:t>
            </a:r>
          </a:p>
        </p:txBody>
      </p:sp>
      <p:sp>
        <p:nvSpPr>
          <p:cNvPr id="8" name="Title 1">
            <a:extLst>
              <a:ext uri="{FF2B5EF4-FFF2-40B4-BE49-F238E27FC236}">
                <a16:creationId xmlns:a16="http://schemas.microsoft.com/office/drawing/2014/main" id="{2CEE5EFE-5B60-2B45-BA7A-095EB4A5BD70}"/>
              </a:ext>
            </a:extLst>
          </p:cNvPr>
          <p:cNvSpPr txBox="1">
            <a:spLocks/>
          </p:cNvSpPr>
          <p:nvPr/>
        </p:nvSpPr>
        <p:spPr>
          <a:xfrm>
            <a:off x="87210" y="2608595"/>
            <a:ext cx="9144000" cy="70910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C7BBAE"/>
                </a:solidFill>
                <a:effectLst/>
                <a:uLnTx/>
                <a:uFillTx/>
                <a:latin typeface="Helvetica Neue" panose="02000503000000020004" pitchFamily="2" charset="0"/>
                <a:ea typeface="Helvetica Neue" panose="02000503000000020004" pitchFamily="2" charset="0"/>
                <a:cs typeface="Helvetica Neue" panose="02000503000000020004" pitchFamily="2" charset="0"/>
              </a:rPr>
              <a:t>Science Network Track</a:t>
            </a:r>
          </a:p>
        </p:txBody>
      </p:sp>
      <p:sp>
        <p:nvSpPr>
          <p:cNvPr id="9" name="Title 1">
            <a:extLst>
              <a:ext uri="{FF2B5EF4-FFF2-40B4-BE49-F238E27FC236}">
                <a16:creationId xmlns:a16="http://schemas.microsoft.com/office/drawing/2014/main" id="{F19FE03D-C072-0848-B84C-5BE84252528B}"/>
              </a:ext>
            </a:extLst>
          </p:cNvPr>
          <p:cNvSpPr txBox="1">
            <a:spLocks/>
          </p:cNvSpPr>
          <p:nvPr/>
        </p:nvSpPr>
        <p:spPr>
          <a:xfrm>
            <a:off x="83094" y="3540305"/>
            <a:ext cx="6627344" cy="2764241"/>
          </a:xfrm>
          <a:prstGeom prst="rect">
            <a:avLst/>
          </a:prstGeom>
        </p:spPr>
        <p:txBody>
          <a:bodyPr lIns="91440" tIns="45720" rIns="91440" bIns="45720"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C7BBAE"/>
                </a:solidFill>
                <a:effectLst/>
                <a:uLnTx/>
                <a:uFillTx/>
                <a:latin typeface="Helvetica Neue" panose="02000503000000020004" pitchFamily="2" charset="0"/>
                <a:ea typeface="Helvetica Neue" panose="02000503000000020004" pitchFamily="2" charset="0"/>
                <a:cs typeface="Helvetica Neue" panose="02000503000000020004" pitchFamily="2" charset="0"/>
              </a:rPr>
              <a:t>Welcome to the first Science Network seminar! While we’re waiting for everyone to arrive, why not chat with the person next to you about this question:</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Helvetica Neue"/>
                <a:ea typeface="Helvetica Neue" panose="02000503000000020004" pitchFamily="2" charset="0"/>
                <a:cs typeface="Helvetica Neue" panose="02000503000000020004" pitchFamily="2" charset="0"/>
              </a:rPr>
              <a:t>What kind of objections to Christianity do you hear from other scientists?</a:t>
            </a:r>
          </a:p>
        </p:txBody>
      </p:sp>
      <p:sp>
        <p:nvSpPr>
          <p:cNvPr id="2" name="TextBox 1">
            <a:extLst>
              <a:ext uri="{FF2B5EF4-FFF2-40B4-BE49-F238E27FC236}">
                <a16:creationId xmlns:a16="http://schemas.microsoft.com/office/drawing/2014/main" id="{A38ED94B-C657-048E-5CFF-D908DA82E084}"/>
              </a:ext>
            </a:extLst>
          </p:cNvPr>
          <p:cNvSpPr txBox="1"/>
          <p:nvPr/>
        </p:nvSpPr>
        <p:spPr>
          <a:xfrm>
            <a:off x="8247017" y="6090895"/>
            <a:ext cx="394498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Helvetica Neue" panose="02000503000000020004"/>
                <a:ea typeface="+mn-ea"/>
                <a:cs typeface="+mn-cs"/>
              </a:rPr>
              <a:t>slido.com </a:t>
            </a:r>
            <a:r>
              <a:rPr kumimoji="0" lang="en-GB" sz="3200" b="1" i="0" u="none" strike="noStrike" kern="1200" cap="none" spc="0" normalizeH="0" baseline="0" noProof="0" dirty="0">
                <a:ln>
                  <a:noFill/>
                </a:ln>
                <a:solidFill>
                  <a:prstClr val="white"/>
                </a:solidFill>
                <a:effectLst/>
                <a:uLnTx/>
                <a:uFillTx/>
                <a:latin typeface="Helvetica Neue" panose="02000503000000020004"/>
                <a:ea typeface="+mn-ea"/>
                <a:cs typeface="+mn-cs"/>
              </a:rPr>
              <a:t>#4598726</a:t>
            </a:r>
            <a:endParaRPr kumimoji="0" lang="en-GB" sz="3200" b="0" i="0" u="none" strike="noStrike" kern="1200" cap="none" spc="0" normalizeH="0" baseline="0" noProof="0" dirty="0">
              <a:ln>
                <a:noFill/>
              </a:ln>
              <a:solidFill>
                <a:prstClr val="white"/>
              </a:solidFill>
              <a:effectLst/>
              <a:uLnTx/>
              <a:uFillTx/>
              <a:latin typeface="Helvetica Neue" panose="02000503000000020004"/>
              <a:ea typeface="+mn-ea"/>
              <a:cs typeface="+mn-cs"/>
            </a:endParaRPr>
          </a:p>
        </p:txBody>
      </p:sp>
      <p:pic>
        <p:nvPicPr>
          <p:cNvPr id="3" name="Graphic 3" descr="Mitochondria with solid fill">
            <a:extLst>
              <a:ext uri="{FF2B5EF4-FFF2-40B4-BE49-F238E27FC236}">
                <a16:creationId xmlns:a16="http://schemas.microsoft.com/office/drawing/2014/main" id="{5289DBD1-5024-0C8B-90C7-99B976AEDB7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5060000">
            <a:off x="6999516" y="3987799"/>
            <a:ext cx="2084614" cy="2084614"/>
          </a:xfrm>
          <a:prstGeom prst="rect">
            <a:avLst/>
          </a:prstGeom>
        </p:spPr>
      </p:pic>
      <p:pic>
        <p:nvPicPr>
          <p:cNvPr id="4" name="Graphic 4" descr="Atom with solid fill">
            <a:extLst>
              <a:ext uri="{FF2B5EF4-FFF2-40B4-BE49-F238E27FC236}">
                <a16:creationId xmlns:a16="http://schemas.microsoft.com/office/drawing/2014/main" id="{C4F14203-213B-ECE7-830D-9D25B9D5275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00104" y="1019174"/>
            <a:ext cx="2148113" cy="2139042"/>
          </a:xfrm>
          <a:prstGeom prst="rect">
            <a:avLst/>
          </a:prstGeom>
        </p:spPr>
      </p:pic>
      <p:pic>
        <p:nvPicPr>
          <p:cNvPr id="5" name="Graphic 5" descr="DNA with solid fill">
            <a:extLst>
              <a:ext uri="{FF2B5EF4-FFF2-40B4-BE49-F238E27FC236}">
                <a16:creationId xmlns:a16="http://schemas.microsoft.com/office/drawing/2014/main" id="{314F1B78-4DDF-4C16-8B67-A673A8F3065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020000">
            <a:off x="8524308" y="2545215"/>
            <a:ext cx="2247899" cy="2202542"/>
          </a:xfrm>
          <a:prstGeom prst="rect">
            <a:avLst/>
          </a:prstGeom>
        </p:spPr>
      </p:pic>
      <p:pic>
        <p:nvPicPr>
          <p:cNvPr id="6" name="Graphic 6" descr="Microscope with solid fill">
            <a:extLst>
              <a:ext uri="{FF2B5EF4-FFF2-40B4-BE49-F238E27FC236}">
                <a16:creationId xmlns:a16="http://schemas.microsoft.com/office/drawing/2014/main" id="{40E3C292-F436-3417-BF06-1184D20EF38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965498" y="2048781"/>
            <a:ext cx="1349829" cy="1349829"/>
          </a:xfrm>
          <a:prstGeom prst="rect">
            <a:avLst/>
          </a:prstGeom>
        </p:spPr>
      </p:pic>
      <p:pic>
        <p:nvPicPr>
          <p:cNvPr id="7" name="Graphic 10" descr="Test tubes with solid fill">
            <a:extLst>
              <a:ext uri="{FF2B5EF4-FFF2-40B4-BE49-F238E27FC236}">
                <a16:creationId xmlns:a16="http://schemas.microsoft.com/office/drawing/2014/main" id="{86BDC23A-F60C-F0E2-74E5-6D6BF04A253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20000">
            <a:off x="8770303" y="916810"/>
            <a:ext cx="1005115" cy="1005115"/>
          </a:xfrm>
          <a:prstGeom prst="rect">
            <a:avLst/>
          </a:prstGeom>
        </p:spPr>
      </p:pic>
      <p:pic>
        <p:nvPicPr>
          <p:cNvPr id="11" name="Graphic 11" descr="Magnet with solid fill">
            <a:extLst>
              <a:ext uri="{FF2B5EF4-FFF2-40B4-BE49-F238E27FC236}">
                <a16:creationId xmlns:a16="http://schemas.microsoft.com/office/drawing/2014/main" id="{AB9F1248-BF62-E65F-CD2F-B9756045360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5400000">
            <a:off x="10092871" y="4804229"/>
            <a:ext cx="1113972" cy="1113972"/>
          </a:xfrm>
          <a:prstGeom prst="rect">
            <a:avLst/>
          </a:prstGeom>
        </p:spPr>
      </p:pic>
      <p:pic>
        <p:nvPicPr>
          <p:cNvPr id="12" name="Graphic 12" descr="Nerve with solid fill">
            <a:extLst>
              <a:ext uri="{FF2B5EF4-FFF2-40B4-BE49-F238E27FC236}">
                <a16:creationId xmlns:a16="http://schemas.microsoft.com/office/drawing/2014/main" id="{E26D7F66-0E68-767C-6EAD-154B8D8D6E6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800443" y="3398157"/>
            <a:ext cx="914400" cy="914400"/>
          </a:xfrm>
          <a:prstGeom prst="rect">
            <a:avLst/>
          </a:prstGeom>
        </p:spPr>
      </p:pic>
    </p:spTree>
    <p:extLst>
      <p:ext uri="{BB962C8B-B14F-4D97-AF65-F5344CB8AC3E}">
        <p14:creationId xmlns:p14="http://schemas.microsoft.com/office/powerpoint/2010/main" val="897514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Diagram&#10;&#10;Description automatically generated">
            <a:extLst>
              <a:ext uri="{FF2B5EF4-FFF2-40B4-BE49-F238E27FC236}">
                <a16:creationId xmlns:a16="http://schemas.microsoft.com/office/drawing/2014/main" id="{59EA55EF-44F8-9837-68F7-C604DEEA99C5}"/>
              </a:ext>
            </a:extLst>
          </p:cNvPr>
          <p:cNvPicPr>
            <a:picLocks noChangeAspect="1"/>
          </p:cNvPicPr>
          <p:nvPr/>
        </p:nvPicPr>
        <p:blipFill>
          <a:blip r:embed="rId2"/>
          <a:stretch>
            <a:fillRect/>
          </a:stretch>
        </p:blipFill>
        <p:spPr>
          <a:xfrm>
            <a:off x="999242" y="1539039"/>
            <a:ext cx="4671976" cy="3605209"/>
          </a:xfrm>
          <a:prstGeom prst="rect">
            <a:avLst/>
          </a:prstGeom>
        </p:spPr>
      </p:pic>
      <p:sp>
        <p:nvSpPr>
          <p:cNvPr id="12" name="TextBox 11">
            <a:extLst>
              <a:ext uri="{FF2B5EF4-FFF2-40B4-BE49-F238E27FC236}">
                <a16:creationId xmlns:a16="http://schemas.microsoft.com/office/drawing/2014/main" id="{1AC9B5F5-9236-E474-04DB-5464CA6F268B}"/>
              </a:ext>
            </a:extLst>
          </p:cNvPr>
          <p:cNvSpPr txBox="1"/>
          <p:nvPr/>
        </p:nvSpPr>
        <p:spPr>
          <a:xfrm>
            <a:off x="8247017" y="6090895"/>
            <a:ext cx="394498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Helvetica Neue" panose="02000503000000020004"/>
                <a:ea typeface="+mn-ea"/>
                <a:cs typeface="+mn-cs"/>
              </a:rPr>
              <a:t>slido.com </a:t>
            </a:r>
            <a:r>
              <a:rPr kumimoji="0" lang="en-GB" sz="3200" b="1" i="0" u="none" strike="noStrike" kern="1200" cap="none" spc="0" normalizeH="0" baseline="0" noProof="0" dirty="0">
                <a:ln>
                  <a:noFill/>
                </a:ln>
                <a:solidFill>
                  <a:prstClr val="white"/>
                </a:solidFill>
                <a:effectLst/>
                <a:uLnTx/>
                <a:uFillTx/>
                <a:latin typeface="Helvetica Neue" panose="02000503000000020004"/>
                <a:ea typeface="+mn-ea"/>
                <a:cs typeface="+mn-cs"/>
              </a:rPr>
              <a:t>#4598726</a:t>
            </a:r>
            <a:endParaRPr kumimoji="0" lang="en-GB" sz="3200" b="0" i="0" u="none" strike="noStrike" kern="1200" cap="none" spc="0" normalizeH="0" baseline="0" noProof="0" dirty="0">
              <a:ln>
                <a:noFill/>
              </a:ln>
              <a:solidFill>
                <a:prstClr val="white"/>
              </a:solidFill>
              <a:effectLst/>
              <a:uLnTx/>
              <a:uFillTx/>
              <a:latin typeface="Helvetica Neue" panose="02000503000000020004"/>
              <a:ea typeface="+mn-ea"/>
              <a:cs typeface="+mn-cs"/>
            </a:endParaRPr>
          </a:p>
        </p:txBody>
      </p:sp>
      <p:pic>
        <p:nvPicPr>
          <p:cNvPr id="4" name="Graphic 3" descr="Man with solid fill">
            <a:extLst>
              <a:ext uri="{FF2B5EF4-FFF2-40B4-BE49-F238E27FC236}">
                <a16:creationId xmlns:a16="http://schemas.microsoft.com/office/drawing/2014/main" id="{6891563C-75CF-9A65-54C6-C117842544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80555" y="2359099"/>
            <a:ext cx="3418112" cy="3399970"/>
          </a:xfrm>
          <a:prstGeom prst="rect">
            <a:avLst/>
          </a:prstGeom>
        </p:spPr>
      </p:pic>
      <p:sp>
        <p:nvSpPr>
          <p:cNvPr id="5" name="TextBox 4">
            <a:extLst>
              <a:ext uri="{FF2B5EF4-FFF2-40B4-BE49-F238E27FC236}">
                <a16:creationId xmlns:a16="http://schemas.microsoft.com/office/drawing/2014/main" id="{EB589661-F534-377C-B0E4-B088B5183183}"/>
              </a:ext>
            </a:extLst>
          </p:cNvPr>
          <p:cNvSpPr txBox="1"/>
          <p:nvPr/>
        </p:nvSpPr>
        <p:spPr>
          <a:xfrm>
            <a:off x="7832752" y="5699373"/>
            <a:ext cx="1113293" cy="3834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Helvetica Neue" panose="02000503000000020004"/>
                <a:ea typeface="+mn-ea"/>
                <a:cs typeface="+mn-cs"/>
              </a:rPr>
              <a:t>science</a:t>
            </a:r>
            <a:endParaRPr kumimoji="0" lang="en-GB" sz="1800" b="1" i="0" u="none" strike="noStrike" kern="1200" cap="none" spc="0" normalizeH="0" baseline="0" noProof="0" dirty="0">
              <a:ln>
                <a:noFill/>
              </a:ln>
              <a:solidFill>
                <a:srgbClr val="FFFFFF"/>
              </a:solidFill>
              <a:effectLst/>
              <a:uLnTx/>
              <a:uFillTx/>
              <a:latin typeface="Helvetica Neue" panose="02000503000000020004"/>
              <a:ea typeface="+mn-ea"/>
              <a:cs typeface="+mn-cs"/>
            </a:endParaRPr>
          </a:p>
        </p:txBody>
      </p:sp>
      <p:sp>
        <p:nvSpPr>
          <p:cNvPr id="6" name="TextBox 5">
            <a:extLst>
              <a:ext uri="{FF2B5EF4-FFF2-40B4-BE49-F238E27FC236}">
                <a16:creationId xmlns:a16="http://schemas.microsoft.com/office/drawing/2014/main" id="{A65F442E-71AC-AA0C-4130-3AD5E3747102}"/>
              </a:ext>
            </a:extLst>
          </p:cNvPr>
          <p:cNvSpPr txBox="1"/>
          <p:nvPr/>
        </p:nvSpPr>
        <p:spPr>
          <a:xfrm>
            <a:off x="10290661" y="5691320"/>
            <a:ext cx="15158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Helvetica Neue" panose="02000503000000020004"/>
                <a:ea typeface="+mn-ea"/>
                <a:cs typeface="+mn-cs"/>
              </a:rPr>
              <a:t>Christianity</a:t>
            </a:r>
            <a:endParaRPr kumimoji="0" lang="en-GB" sz="1800" b="1" i="0" u="none" strike="noStrike" kern="1200" cap="none" spc="0" normalizeH="0" baseline="0" noProof="0" dirty="0">
              <a:ln>
                <a:noFill/>
              </a:ln>
              <a:solidFill>
                <a:srgbClr val="FFFFFF"/>
              </a:solidFill>
              <a:effectLst/>
              <a:uLnTx/>
              <a:uFillTx/>
              <a:latin typeface="Helvetica Neue" panose="02000503000000020004"/>
              <a:ea typeface="+mn-ea"/>
              <a:cs typeface="+mn-cs"/>
            </a:endParaRPr>
          </a:p>
        </p:txBody>
      </p:sp>
      <p:pic>
        <p:nvPicPr>
          <p:cNvPr id="7" name="Graphic 2" descr="Woman with solid fill">
            <a:extLst>
              <a:ext uri="{FF2B5EF4-FFF2-40B4-BE49-F238E27FC236}">
                <a16:creationId xmlns:a16="http://schemas.microsoft.com/office/drawing/2014/main" id="{E5D82732-CC61-FA4B-EC00-676F1DD67B7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66215" y="2418794"/>
            <a:ext cx="3336470" cy="3336470"/>
          </a:xfrm>
          <a:prstGeom prst="rect">
            <a:avLst/>
          </a:prstGeom>
        </p:spPr>
      </p:pic>
      <p:pic>
        <p:nvPicPr>
          <p:cNvPr id="8" name="Graphic 3" descr="Man with solid fill">
            <a:extLst>
              <a:ext uri="{FF2B5EF4-FFF2-40B4-BE49-F238E27FC236}">
                <a16:creationId xmlns:a16="http://schemas.microsoft.com/office/drawing/2014/main" id="{45BDB123-D20B-B9A4-7B61-39710FDAA3C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295664" y="2347230"/>
            <a:ext cx="3418112" cy="3399970"/>
          </a:xfrm>
          <a:prstGeom prst="rect">
            <a:avLst/>
          </a:prstGeom>
        </p:spPr>
      </p:pic>
      <p:pic>
        <p:nvPicPr>
          <p:cNvPr id="9" name="Graphic 7" descr="Heart with solid fill">
            <a:extLst>
              <a:ext uri="{FF2B5EF4-FFF2-40B4-BE49-F238E27FC236}">
                <a16:creationId xmlns:a16="http://schemas.microsoft.com/office/drawing/2014/main" id="{29ACD8A7-F9DB-5084-023D-8486948EC17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44641" y="3307792"/>
            <a:ext cx="370115" cy="370115"/>
          </a:xfrm>
          <a:prstGeom prst="rect">
            <a:avLst/>
          </a:prstGeom>
        </p:spPr>
      </p:pic>
      <p:pic>
        <p:nvPicPr>
          <p:cNvPr id="10" name="Graphic 9" descr="Heart with solid fill">
            <a:extLst>
              <a:ext uri="{FF2B5EF4-FFF2-40B4-BE49-F238E27FC236}">
                <a16:creationId xmlns:a16="http://schemas.microsoft.com/office/drawing/2014/main" id="{EF5EE1D5-4791-83F8-43F3-D79B73142D5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928268" y="3273775"/>
            <a:ext cx="370115" cy="370115"/>
          </a:xfrm>
          <a:prstGeom prst="rect">
            <a:avLst/>
          </a:prstGeom>
        </p:spPr>
      </p:pic>
      <p:pic>
        <p:nvPicPr>
          <p:cNvPr id="13" name="Graphic 10" descr="Broken Heart with solid fill">
            <a:extLst>
              <a:ext uri="{FF2B5EF4-FFF2-40B4-BE49-F238E27FC236}">
                <a16:creationId xmlns:a16="http://schemas.microsoft.com/office/drawing/2014/main" id="{958642A5-0B9C-61F1-4598-83F8BBAA08E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948943" y="3273775"/>
            <a:ext cx="433614" cy="415472"/>
          </a:xfrm>
          <a:prstGeom prst="rect">
            <a:avLst/>
          </a:prstGeom>
        </p:spPr>
      </p:pic>
      <p:sp>
        <p:nvSpPr>
          <p:cNvPr id="14" name="TextBox 13">
            <a:extLst>
              <a:ext uri="{FF2B5EF4-FFF2-40B4-BE49-F238E27FC236}">
                <a16:creationId xmlns:a16="http://schemas.microsoft.com/office/drawing/2014/main" id="{6FB0154D-D761-1E86-F972-E4DA179E8DD3}"/>
              </a:ext>
            </a:extLst>
          </p:cNvPr>
          <p:cNvSpPr txBox="1"/>
          <p:nvPr/>
        </p:nvSpPr>
        <p:spPr>
          <a:xfrm>
            <a:off x="6488136" y="5723031"/>
            <a:ext cx="1113293" cy="3834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Helvetica Neue" panose="02000503000000020004"/>
                <a:ea typeface="+mn-ea"/>
                <a:cs typeface="+mn-cs"/>
              </a:rPr>
              <a:t>atheism</a:t>
            </a:r>
            <a:endParaRPr kumimoji="0" lang="en-GB" sz="1800" b="1" i="0" u="none" strike="noStrike" kern="1200" cap="none" spc="0" normalizeH="0" baseline="0" noProof="0" dirty="0">
              <a:ln>
                <a:noFill/>
              </a:ln>
              <a:solidFill>
                <a:srgbClr val="FFFFFF"/>
              </a:solidFill>
              <a:effectLst/>
              <a:uLnTx/>
              <a:uFillTx/>
              <a:latin typeface="Helvetica Neue" panose="02000503000000020004"/>
              <a:ea typeface="+mn-ea"/>
              <a:cs typeface="+mn-cs"/>
            </a:endParaRPr>
          </a:p>
        </p:txBody>
      </p:sp>
    </p:spTree>
    <p:extLst>
      <p:ext uri="{BB962C8B-B14F-4D97-AF65-F5344CB8AC3E}">
        <p14:creationId xmlns:p14="http://schemas.microsoft.com/office/powerpoint/2010/main" val="3250865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10578-198E-5E93-899F-626F1A7593A0}"/>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05A3F863-8189-3E9F-FB8D-C89A35F64E21}"/>
              </a:ext>
            </a:extLst>
          </p:cNvPr>
          <p:cNvSpPr>
            <a:spLocks noGrp="1"/>
          </p:cNvSpPr>
          <p:nvPr>
            <p:ph type="subTitle" idx="1"/>
          </p:nvPr>
        </p:nvSpPr>
        <p:spPr/>
        <p:txBody>
          <a:bodyPr/>
          <a:lstStyle/>
          <a:p>
            <a:endParaRPr lang="en-GB"/>
          </a:p>
        </p:txBody>
      </p:sp>
      <p:sp>
        <p:nvSpPr>
          <p:cNvPr id="12" name="TextBox 11">
            <a:extLst>
              <a:ext uri="{FF2B5EF4-FFF2-40B4-BE49-F238E27FC236}">
                <a16:creationId xmlns:a16="http://schemas.microsoft.com/office/drawing/2014/main" id="{1AC9B5F5-9236-E474-04DB-5464CA6F268B}"/>
              </a:ext>
            </a:extLst>
          </p:cNvPr>
          <p:cNvSpPr txBox="1"/>
          <p:nvPr/>
        </p:nvSpPr>
        <p:spPr>
          <a:xfrm>
            <a:off x="8247017" y="6090895"/>
            <a:ext cx="394498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Helvetica Neue" panose="02000503000000020004"/>
                <a:ea typeface="+mn-ea"/>
                <a:cs typeface="+mn-cs"/>
              </a:rPr>
              <a:t>slido.com </a:t>
            </a:r>
            <a:r>
              <a:rPr kumimoji="0" lang="en-GB" sz="3200" b="1" i="0" u="none" strike="noStrike" kern="1200" cap="none" spc="0" normalizeH="0" baseline="0" noProof="0" dirty="0">
                <a:ln>
                  <a:noFill/>
                </a:ln>
                <a:solidFill>
                  <a:prstClr val="white"/>
                </a:solidFill>
                <a:effectLst/>
                <a:uLnTx/>
                <a:uFillTx/>
                <a:latin typeface="Helvetica Neue" panose="02000503000000020004"/>
                <a:ea typeface="+mn-ea"/>
                <a:cs typeface="+mn-cs"/>
              </a:rPr>
              <a:t>#4598726</a:t>
            </a:r>
            <a:endParaRPr kumimoji="0" lang="en-GB" sz="3200" b="0" i="0" u="none" strike="noStrike" kern="1200" cap="none" spc="0" normalizeH="0" baseline="0" noProof="0" dirty="0">
              <a:ln>
                <a:noFill/>
              </a:ln>
              <a:solidFill>
                <a:prstClr val="white"/>
              </a:solidFill>
              <a:effectLst/>
              <a:uLnTx/>
              <a:uFillTx/>
              <a:latin typeface="Helvetica Neue" panose="02000503000000020004"/>
              <a:ea typeface="+mn-ea"/>
              <a:cs typeface="+mn-cs"/>
            </a:endParaRPr>
          </a:p>
        </p:txBody>
      </p:sp>
      <p:pic>
        <p:nvPicPr>
          <p:cNvPr id="5" name="Picture 4" descr="A person and person holding wine glasses&#10;&#10;Description automatically generated with medium confidence">
            <a:extLst>
              <a:ext uri="{FF2B5EF4-FFF2-40B4-BE49-F238E27FC236}">
                <a16:creationId xmlns:a16="http://schemas.microsoft.com/office/drawing/2014/main" id="{C92B66C9-935C-7D88-7685-54107F4B07FF}"/>
              </a:ext>
            </a:extLst>
          </p:cNvPr>
          <p:cNvPicPr>
            <a:picLocks noChangeAspect="1"/>
          </p:cNvPicPr>
          <p:nvPr/>
        </p:nvPicPr>
        <p:blipFill>
          <a:blip r:embed="rId2"/>
          <a:stretch>
            <a:fillRect/>
          </a:stretch>
        </p:blipFill>
        <p:spPr>
          <a:xfrm>
            <a:off x="-1" y="-886121"/>
            <a:ext cx="12192000" cy="8111613"/>
          </a:xfrm>
          <a:prstGeom prst="rect">
            <a:avLst/>
          </a:prstGeom>
        </p:spPr>
      </p:pic>
      <p:sp>
        <p:nvSpPr>
          <p:cNvPr id="6" name="TextBox 5">
            <a:extLst>
              <a:ext uri="{FF2B5EF4-FFF2-40B4-BE49-F238E27FC236}">
                <a16:creationId xmlns:a16="http://schemas.microsoft.com/office/drawing/2014/main" id="{F89FD841-55DB-0198-50B4-E5FB78993A6C}"/>
              </a:ext>
            </a:extLst>
          </p:cNvPr>
          <p:cNvSpPr txBox="1"/>
          <p:nvPr/>
        </p:nvSpPr>
        <p:spPr>
          <a:xfrm>
            <a:off x="402210" y="2413982"/>
            <a:ext cx="11387579" cy="40318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0160">
                  <a:solidFill>
                    <a:srgbClr val="5B9BD5"/>
                  </a:solidFill>
                  <a:prstDash val="solid"/>
                </a:ln>
                <a:solidFill>
                  <a:srgbClr val="FFFFFF"/>
                </a:solidFill>
                <a:effectLst>
                  <a:outerShdw blurRad="38100" dist="22860" dir="5400000" algn="tl" rotWithShape="0">
                    <a:srgbClr val="000000">
                      <a:alpha val="30000"/>
                    </a:srgbClr>
                  </a:outerShdw>
                </a:effectLst>
                <a:uLnTx/>
                <a:uFillTx/>
                <a:latin typeface="Helvetica Neue" panose="02000503000000020004"/>
                <a:ea typeface="+mn-ea"/>
                <a:cs typeface="+mn-cs"/>
              </a:rPr>
              <a:t>“French and Spanish. </a:t>
            </a:r>
            <a:br>
              <a:rPr kumimoji="0" lang="en-US" sz="3200" b="1" i="0" u="none" strike="noStrike" kern="1200" cap="none" spc="0" normalizeH="0" baseline="0" noProof="0" dirty="0">
                <a:ln w="10160">
                  <a:solidFill>
                    <a:srgbClr val="5B9BD5"/>
                  </a:solidFill>
                  <a:prstDash val="solid"/>
                </a:ln>
                <a:solidFill>
                  <a:srgbClr val="FFFFFF"/>
                </a:solidFill>
                <a:effectLst>
                  <a:outerShdw blurRad="38100" dist="22860" dir="5400000" algn="tl" rotWithShape="0">
                    <a:srgbClr val="000000">
                      <a:alpha val="30000"/>
                    </a:srgbClr>
                  </a:outerShdw>
                </a:effectLst>
                <a:uLnTx/>
                <a:uFillTx/>
                <a:latin typeface="Helvetica Neue" panose="02000503000000020004"/>
                <a:ea typeface="+mn-ea"/>
                <a:cs typeface="+mn-cs"/>
              </a:rPr>
            </a:br>
            <a:r>
              <a:rPr kumimoji="0" lang="en-US" sz="3200" b="1" i="0" u="none" strike="noStrike" kern="1200" cap="none" spc="0" normalizeH="0" baseline="0" noProof="0" dirty="0">
                <a:ln w="10160">
                  <a:solidFill>
                    <a:srgbClr val="5B9BD5"/>
                  </a:solidFill>
                  <a:prstDash val="solid"/>
                </a:ln>
                <a:solidFill>
                  <a:srgbClr val="FFFFFF"/>
                </a:solidFill>
                <a:effectLst>
                  <a:outerShdw blurRad="38100" dist="22860" dir="5400000" algn="tl" rotWithShape="0">
                    <a:srgbClr val="000000">
                      <a:alpha val="30000"/>
                    </a:srgbClr>
                  </a:outerShdw>
                </a:effectLst>
                <a:uLnTx/>
                <a:uFillTx/>
                <a:latin typeface="Helvetica Neue" panose="02000503000000020004"/>
                <a:ea typeface="+mn-ea"/>
                <a:cs typeface="+mn-cs"/>
              </a:rPr>
              <a:t>What about you?”</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0160">
                  <a:solidFill>
                    <a:srgbClr val="5B9BD5"/>
                  </a:solidFill>
                  <a:prstDash val="solid"/>
                </a:ln>
                <a:solidFill>
                  <a:srgbClr val="FFFFFF"/>
                </a:solidFill>
                <a:effectLst>
                  <a:outerShdw blurRad="38100" dist="22860" dir="5400000" algn="tl" rotWithShape="0">
                    <a:srgbClr val="000000">
                      <a:alpha val="30000"/>
                    </a:srgbClr>
                  </a:outerShdw>
                </a:effectLst>
                <a:uLnTx/>
                <a:uFillTx/>
                <a:latin typeface="Helvetica Neue" panose="02000503000000020004"/>
                <a:ea typeface="+mn-ea"/>
                <a:cs typeface="+mn-cs"/>
              </a:rPr>
              <a:t>				      “Cosmologist - I’m a cosmologist.”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0160">
                  <a:solidFill>
                    <a:srgbClr val="5B9BD5"/>
                  </a:solidFill>
                  <a:prstDash val="solid"/>
                </a:ln>
                <a:solidFill>
                  <a:srgbClr val="FFFFFF"/>
                </a:solidFill>
                <a:effectLst>
                  <a:outerShdw blurRad="38100" dist="22860" dir="5400000" algn="tl" rotWithShape="0">
                    <a:srgbClr val="000000">
                      <a:alpha val="30000"/>
                    </a:srgbClr>
                  </a:outerShdw>
                </a:effectLst>
                <a:uLnTx/>
                <a:uFillTx/>
                <a:latin typeface="Helvetica Neue" panose="02000503000000020004"/>
                <a:ea typeface="+mn-ea"/>
                <a:cs typeface="+mn-cs"/>
              </a:rPr>
              <a:t>“What’s that?”</a:t>
            </a:r>
          </a:p>
          <a:p>
            <a:pPr marL="0" marR="0" lvl="0" indent="0" algn="r" defTabSz="914400" rtl="0" eaLnBrk="1" fontAlgn="auto" latinLnBrk="0" hangingPunct="1">
              <a:lnSpc>
                <a:spcPct val="200000"/>
              </a:lnSpc>
              <a:spcBef>
                <a:spcPts val="0"/>
              </a:spcBef>
              <a:spcAft>
                <a:spcPts val="0"/>
              </a:spcAft>
              <a:buClrTx/>
              <a:buSzTx/>
              <a:buFontTx/>
              <a:buNone/>
              <a:tabLst/>
              <a:defRPr/>
            </a:pPr>
            <a:r>
              <a:rPr kumimoji="0" lang="en-US" sz="3200" b="1" i="0" u="none" strike="noStrike" kern="1200" cap="none" spc="0" normalizeH="0" baseline="0" noProof="0" dirty="0">
                <a:ln w="10160">
                  <a:solidFill>
                    <a:srgbClr val="5B9BD5"/>
                  </a:solidFill>
                  <a:prstDash val="solid"/>
                </a:ln>
                <a:solidFill>
                  <a:srgbClr val="FFFFFF"/>
                </a:solidFill>
                <a:effectLst>
                  <a:outerShdw blurRad="38100" dist="22860" dir="5400000" algn="tl" rotWithShape="0">
                    <a:srgbClr val="000000">
                      <a:alpha val="30000"/>
                    </a:srgbClr>
                  </a:outerShdw>
                </a:effectLst>
                <a:uLnTx/>
                <a:uFillTx/>
                <a:latin typeface="Helvetica Neue" panose="02000503000000020004"/>
                <a:ea typeface="+mn-ea"/>
                <a:cs typeface="+mn-cs"/>
              </a:rPr>
              <a:t>			“A kind of religion for intelligent atheists.”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0160">
                  <a:solidFill>
                    <a:srgbClr val="5B9BD5"/>
                  </a:solidFill>
                  <a:prstDash val="solid"/>
                </a:ln>
                <a:solidFill>
                  <a:srgbClr val="FFFFFF"/>
                </a:solidFill>
                <a:effectLst>
                  <a:outerShdw blurRad="38100" dist="22860" dir="5400000" algn="tl" rotWithShape="0">
                    <a:srgbClr val="000000">
                      <a:alpha val="30000"/>
                    </a:srgbClr>
                  </a:outerShdw>
                </a:effectLst>
                <a:uLnTx/>
                <a:uFillTx/>
                <a:latin typeface="Helvetica Neue" panose="02000503000000020004"/>
                <a:ea typeface="+mn-ea"/>
                <a:cs typeface="+mn-cs"/>
              </a:rPr>
              <a:t>“Intelligent atheists?”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0160">
                  <a:solidFill>
                    <a:srgbClr val="5B9BD5"/>
                  </a:solidFill>
                  <a:prstDash val="solid"/>
                </a:ln>
                <a:solidFill>
                  <a:srgbClr val="FFFFFF"/>
                </a:solidFill>
                <a:effectLst>
                  <a:outerShdw blurRad="38100" dist="22860" dir="5400000" algn="tl" rotWithShape="0">
                    <a:srgbClr val="000000">
                      <a:alpha val="30000"/>
                    </a:srgbClr>
                  </a:outerShdw>
                </a:effectLst>
                <a:uLnTx/>
                <a:uFillTx/>
                <a:latin typeface="Helvetica Neue" panose="02000503000000020004"/>
                <a:ea typeface="+mn-ea"/>
                <a:cs typeface="+mn-cs"/>
              </a:rPr>
              <a:t>“You’re not religious, are you?”</a:t>
            </a:r>
            <a:endParaRPr kumimoji="0" lang="en-GB" sz="3200" b="1" i="0" u="none" strike="noStrike" kern="1200" cap="none" spc="0" normalizeH="0" baseline="0" noProof="0" dirty="0">
              <a:ln w="10160">
                <a:solidFill>
                  <a:srgbClr val="5B9BD5"/>
                </a:solidFill>
                <a:prstDash val="solid"/>
              </a:ln>
              <a:solidFill>
                <a:srgbClr val="FFFFFF"/>
              </a:solidFill>
              <a:effectLst>
                <a:outerShdw blurRad="38100" dist="22860" dir="5400000" algn="tl" rotWithShape="0">
                  <a:srgbClr val="000000">
                    <a:alpha val="30000"/>
                  </a:srgbClr>
                </a:outerShdw>
              </a:effectLst>
              <a:uLnTx/>
              <a:uFillTx/>
              <a:latin typeface="Helvetica Neue" panose="02000503000000020004"/>
              <a:ea typeface="+mn-ea"/>
              <a:cs typeface="+mn-cs"/>
            </a:endParaRPr>
          </a:p>
        </p:txBody>
      </p:sp>
    </p:spTree>
    <p:extLst>
      <p:ext uri="{BB962C8B-B14F-4D97-AF65-F5344CB8AC3E}">
        <p14:creationId xmlns:p14="http://schemas.microsoft.com/office/powerpoint/2010/main" val="3441039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AC9B5F5-9236-E474-04DB-5464CA6F268B}"/>
              </a:ext>
            </a:extLst>
          </p:cNvPr>
          <p:cNvSpPr txBox="1"/>
          <p:nvPr/>
        </p:nvSpPr>
        <p:spPr>
          <a:xfrm>
            <a:off x="8247017" y="6090895"/>
            <a:ext cx="394498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Helvetica Neue" panose="02000503000000020004"/>
                <a:ea typeface="+mn-ea"/>
                <a:cs typeface="+mn-cs"/>
              </a:rPr>
              <a:t>slido.com </a:t>
            </a:r>
            <a:r>
              <a:rPr kumimoji="0" lang="en-GB" sz="3200" b="1" i="0" u="none" strike="noStrike" kern="1200" cap="none" spc="0" normalizeH="0" baseline="0" noProof="0" dirty="0">
                <a:ln>
                  <a:noFill/>
                </a:ln>
                <a:solidFill>
                  <a:prstClr val="white"/>
                </a:solidFill>
                <a:effectLst/>
                <a:uLnTx/>
                <a:uFillTx/>
                <a:latin typeface="Helvetica Neue" panose="02000503000000020004"/>
                <a:ea typeface="+mn-ea"/>
                <a:cs typeface="+mn-cs"/>
              </a:rPr>
              <a:t>#4598726</a:t>
            </a:r>
            <a:endParaRPr kumimoji="0" lang="en-GB" sz="3200" b="0" i="0" u="none" strike="noStrike" kern="1200" cap="none" spc="0" normalizeH="0" baseline="0" noProof="0" dirty="0">
              <a:ln>
                <a:noFill/>
              </a:ln>
              <a:solidFill>
                <a:prstClr val="white"/>
              </a:solidFill>
              <a:effectLst/>
              <a:uLnTx/>
              <a:uFillTx/>
              <a:latin typeface="Helvetica Neue" panose="02000503000000020004"/>
              <a:ea typeface="+mn-ea"/>
              <a:cs typeface="+mn-cs"/>
            </a:endParaRPr>
          </a:p>
        </p:txBody>
      </p:sp>
      <p:pic>
        <p:nvPicPr>
          <p:cNvPr id="3" name="Graphic 3" descr="Man with solid fill">
            <a:extLst>
              <a:ext uri="{FF2B5EF4-FFF2-40B4-BE49-F238E27FC236}">
                <a16:creationId xmlns:a16="http://schemas.microsoft.com/office/drawing/2014/main" id="{7F57582A-A981-64F5-07A5-FA48A99964B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17617" y="2255158"/>
            <a:ext cx="3418112" cy="3399970"/>
          </a:xfrm>
          <a:prstGeom prst="rect">
            <a:avLst/>
          </a:prstGeom>
        </p:spPr>
      </p:pic>
      <p:sp>
        <p:nvSpPr>
          <p:cNvPr id="5" name="TextBox 4">
            <a:extLst>
              <a:ext uri="{FF2B5EF4-FFF2-40B4-BE49-F238E27FC236}">
                <a16:creationId xmlns:a16="http://schemas.microsoft.com/office/drawing/2014/main" id="{DC900BFF-75C3-A054-F622-3880BC2044E5}"/>
              </a:ext>
            </a:extLst>
          </p:cNvPr>
          <p:cNvSpPr txBox="1"/>
          <p:nvPr/>
        </p:nvSpPr>
        <p:spPr>
          <a:xfrm>
            <a:off x="5988911" y="5535737"/>
            <a:ext cx="1113293" cy="3834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Helvetica Neue" panose="02000503000000020004"/>
                <a:ea typeface="+mn-ea"/>
                <a:cs typeface="+mn-cs"/>
              </a:rPr>
              <a:t>science</a:t>
            </a:r>
            <a:endParaRPr kumimoji="0" lang="en-GB" sz="1800" b="1" i="0" u="none" strike="noStrike" kern="1200" cap="none" spc="0" normalizeH="0" baseline="0" noProof="0" dirty="0">
              <a:ln>
                <a:noFill/>
              </a:ln>
              <a:solidFill>
                <a:srgbClr val="FFFFFF"/>
              </a:solidFill>
              <a:effectLst/>
              <a:uLnTx/>
              <a:uFillTx/>
              <a:latin typeface="Helvetica Neue" panose="02000503000000020004"/>
              <a:ea typeface="+mn-ea"/>
              <a:cs typeface="+mn-cs"/>
            </a:endParaRPr>
          </a:p>
        </p:txBody>
      </p:sp>
      <p:sp>
        <p:nvSpPr>
          <p:cNvPr id="8" name="TextBox 7">
            <a:extLst>
              <a:ext uri="{FF2B5EF4-FFF2-40B4-BE49-F238E27FC236}">
                <a16:creationId xmlns:a16="http://schemas.microsoft.com/office/drawing/2014/main" id="{361B743B-59F4-56ED-3EE9-456B4FFE8C23}"/>
              </a:ext>
            </a:extLst>
          </p:cNvPr>
          <p:cNvSpPr txBox="1"/>
          <p:nvPr/>
        </p:nvSpPr>
        <p:spPr>
          <a:xfrm>
            <a:off x="7103245" y="5542550"/>
            <a:ext cx="15158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Helvetica Neue" panose="02000503000000020004"/>
                <a:ea typeface="+mn-ea"/>
                <a:cs typeface="+mn-cs"/>
              </a:rPr>
              <a:t>Christianity</a:t>
            </a:r>
            <a:endParaRPr kumimoji="0" lang="en-GB" sz="1800" b="1" i="0" u="none" strike="noStrike" kern="1200" cap="none" spc="0" normalizeH="0" baseline="0" noProof="0" dirty="0">
              <a:ln>
                <a:noFill/>
              </a:ln>
              <a:solidFill>
                <a:srgbClr val="FFFFFF"/>
              </a:solidFill>
              <a:effectLst/>
              <a:uLnTx/>
              <a:uFillTx/>
              <a:latin typeface="Helvetica Neue" panose="02000503000000020004"/>
              <a:ea typeface="+mn-ea"/>
              <a:cs typeface="+mn-cs"/>
            </a:endParaRPr>
          </a:p>
        </p:txBody>
      </p:sp>
      <p:sp>
        <p:nvSpPr>
          <p:cNvPr id="11" name="TextBox 10">
            <a:extLst>
              <a:ext uri="{FF2B5EF4-FFF2-40B4-BE49-F238E27FC236}">
                <a16:creationId xmlns:a16="http://schemas.microsoft.com/office/drawing/2014/main" id="{1082B406-DEF6-CDA5-99A2-E0979061EF1D}"/>
              </a:ext>
            </a:extLst>
          </p:cNvPr>
          <p:cNvSpPr txBox="1"/>
          <p:nvPr/>
        </p:nvSpPr>
        <p:spPr>
          <a:xfrm>
            <a:off x="3469006" y="5556244"/>
            <a:ext cx="1113293" cy="3834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Helvetica Neue" panose="02000503000000020004"/>
                <a:ea typeface="+mn-ea"/>
                <a:cs typeface="+mn-cs"/>
              </a:rPr>
              <a:t>atheism</a:t>
            </a:r>
            <a:endParaRPr kumimoji="0" lang="en-GB" sz="1800" b="1" i="0" u="none" strike="noStrike" kern="1200" cap="none" spc="0" normalizeH="0" baseline="0" noProof="0" dirty="0">
              <a:ln>
                <a:noFill/>
              </a:ln>
              <a:solidFill>
                <a:srgbClr val="FFFFFF"/>
              </a:solidFill>
              <a:effectLst/>
              <a:uLnTx/>
              <a:uFillTx/>
              <a:latin typeface="Helvetica Neue" panose="02000503000000020004"/>
              <a:ea typeface="+mn-ea"/>
              <a:cs typeface="+mn-cs"/>
            </a:endParaRPr>
          </a:p>
        </p:txBody>
      </p:sp>
      <p:pic>
        <p:nvPicPr>
          <p:cNvPr id="15" name="Graphic 2" descr="Woman with solid fill">
            <a:extLst>
              <a:ext uri="{FF2B5EF4-FFF2-40B4-BE49-F238E27FC236}">
                <a16:creationId xmlns:a16="http://schemas.microsoft.com/office/drawing/2014/main" id="{798A41FB-3C11-C5A5-A7CE-F77C31A4E8D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22374" y="2255158"/>
            <a:ext cx="3336470" cy="3336470"/>
          </a:xfrm>
          <a:prstGeom prst="rect">
            <a:avLst/>
          </a:prstGeom>
        </p:spPr>
      </p:pic>
      <p:pic>
        <p:nvPicPr>
          <p:cNvPr id="17" name="Graphic 3" descr="Man with solid fill">
            <a:extLst>
              <a:ext uri="{FF2B5EF4-FFF2-40B4-BE49-F238E27FC236}">
                <a16:creationId xmlns:a16="http://schemas.microsoft.com/office/drawing/2014/main" id="{335972D4-7CDA-C1D7-6DB1-5521E2F7F39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08248" y="2198460"/>
            <a:ext cx="3418112" cy="3399970"/>
          </a:xfrm>
          <a:prstGeom prst="rect">
            <a:avLst/>
          </a:prstGeom>
        </p:spPr>
      </p:pic>
      <p:pic>
        <p:nvPicPr>
          <p:cNvPr id="19" name="Graphic 7" descr="Heart with solid fill">
            <a:extLst>
              <a:ext uri="{FF2B5EF4-FFF2-40B4-BE49-F238E27FC236}">
                <a16:creationId xmlns:a16="http://schemas.microsoft.com/office/drawing/2014/main" id="{3DA693E6-6626-E25F-B3E9-0B9C2EA0D0A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00800" y="3144156"/>
            <a:ext cx="370115" cy="370115"/>
          </a:xfrm>
          <a:prstGeom prst="rect">
            <a:avLst/>
          </a:prstGeom>
        </p:spPr>
      </p:pic>
      <p:pic>
        <p:nvPicPr>
          <p:cNvPr id="21" name="Graphic 20" descr="Heart with solid fill">
            <a:extLst>
              <a:ext uri="{FF2B5EF4-FFF2-40B4-BE49-F238E27FC236}">
                <a16:creationId xmlns:a16="http://schemas.microsoft.com/office/drawing/2014/main" id="{C0C0ABCB-A73F-C2A6-346E-918424BCDEE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70585" y="3116941"/>
            <a:ext cx="370115" cy="370115"/>
          </a:xfrm>
          <a:prstGeom prst="rect">
            <a:avLst/>
          </a:prstGeom>
        </p:spPr>
      </p:pic>
      <p:pic>
        <p:nvPicPr>
          <p:cNvPr id="23" name="Graphic 10" descr="Broken Heart with solid fill">
            <a:extLst>
              <a:ext uri="{FF2B5EF4-FFF2-40B4-BE49-F238E27FC236}">
                <a16:creationId xmlns:a16="http://schemas.microsoft.com/office/drawing/2014/main" id="{779BBB7C-5666-1871-6E9C-42933EDA9DD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943671" y="3137356"/>
            <a:ext cx="433614" cy="415472"/>
          </a:xfrm>
          <a:prstGeom prst="rect">
            <a:avLst/>
          </a:prstGeom>
        </p:spPr>
      </p:pic>
    </p:spTree>
    <p:extLst>
      <p:ext uri="{BB962C8B-B14F-4D97-AF65-F5344CB8AC3E}">
        <p14:creationId xmlns:p14="http://schemas.microsoft.com/office/powerpoint/2010/main" val="560013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AC9B5F5-9236-E474-04DB-5464CA6F268B}"/>
              </a:ext>
            </a:extLst>
          </p:cNvPr>
          <p:cNvSpPr txBox="1"/>
          <p:nvPr/>
        </p:nvSpPr>
        <p:spPr>
          <a:xfrm>
            <a:off x="8247017" y="6090895"/>
            <a:ext cx="394498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Helvetica Neue" panose="02000503000000020004"/>
                <a:ea typeface="+mn-ea"/>
                <a:cs typeface="+mn-cs"/>
              </a:rPr>
              <a:t>slido.com </a:t>
            </a:r>
            <a:r>
              <a:rPr kumimoji="0" lang="en-GB" sz="3200" b="1" i="0" u="none" strike="noStrike" kern="1200" cap="none" spc="0" normalizeH="0" baseline="0" noProof="0" dirty="0">
                <a:ln>
                  <a:noFill/>
                </a:ln>
                <a:solidFill>
                  <a:prstClr val="white"/>
                </a:solidFill>
                <a:effectLst/>
                <a:uLnTx/>
                <a:uFillTx/>
                <a:latin typeface="Helvetica Neue" panose="02000503000000020004"/>
                <a:ea typeface="+mn-ea"/>
                <a:cs typeface="+mn-cs"/>
              </a:rPr>
              <a:t>#4598726</a:t>
            </a:r>
            <a:endParaRPr kumimoji="0" lang="en-GB" sz="3200" b="0" i="0" u="none" strike="noStrike" kern="1200" cap="none" spc="0" normalizeH="0" baseline="0" noProof="0" dirty="0">
              <a:ln>
                <a:noFill/>
              </a:ln>
              <a:solidFill>
                <a:prstClr val="white"/>
              </a:solidFill>
              <a:effectLst/>
              <a:uLnTx/>
              <a:uFillTx/>
              <a:latin typeface="Helvetica Neue" panose="02000503000000020004"/>
              <a:ea typeface="+mn-ea"/>
              <a:cs typeface="+mn-cs"/>
            </a:endParaRPr>
          </a:p>
        </p:txBody>
      </p:sp>
      <p:sp>
        <p:nvSpPr>
          <p:cNvPr id="2" name="Title 1">
            <a:extLst>
              <a:ext uri="{FF2B5EF4-FFF2-40B4-BE49-F238E27FC236}">
                <a16:creationId xmlns:a16="http://schemas.microsoft.com/office/drawing/2014/main" id="{2BB7BF4E-BC27-0A86-C998-1A3219418D7F}"/>
              </a:ext>
            </a:extLst>
          </p:cNvPr>
          <p:cNvSpPr txBox="1">
            <a:spLocks/>
          </p:cNvSpPr>
          <p:nvPr/>
        </p:nvSpPr>
        <p:spPr>
          <a:xfrm>
            <a:off x="83094" y="544679"/>
            <a:ext cx="9144000" cy="156434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C7BBAE"/>
                </a:solidFill>
                <a:effectLst/>
                <a:uLnTx/>
                <a:uFillTx/>
                <a:latin typeface="Helvetica Neue" panose="02000503000000020004" pitchFamily="2" charset="0"/>
                <a:ea typeface="Helvetica Neue" panose="02000503000000020004" pitchFamily="2" charset="0"/>
                <a:cs typeface="Helvetica Neue" panose="02000503000000020004" pitchFamily="2" charset="0"/>
              </a:rPr>
              <a:t>Four reasons why science is not in love with atheism</a:t>
            </a:r>
          </a:p>
        </p:txBody>
      </p:sp>
      <p:pic>
        <p:nvPicPr>
          <p:cNvPr id="26" name="Graphic 3" descr="Man with solid fill">
            <a:extLst>
              <a:ext uri="{FF2B5EF4-FFF2-40B4-BE49-F238E27FC236}">
                <a16:creationId xmlns:a16="http://schemas.microsoft.com/office/drawing/2014/main" id="{C413A9A3-CF8C-4DE2-8B2B-195E863C51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69103" y="2941179"/>
            <a:ext cx="2919184" cy="2901042"/>
          </a:xfrm>
          <a:prstGeom prst="rect">
            <a:avLst/>
          </a:prstGeom>
        </p:spPr>
      </p:pic>
      <p:pic>
        <p:nvPicPr>
          <p:cNvPr id="34" name="Graphic 2" descr="Woman with solid fill">
            <a:extLst>
              <a:ext uri="{FF2B5EF4-FFF2-40B4-BE49-F238E27FC236}">
                <a16:creationId xmlns:a16="http://schemas.microsoft.com/office/drawing/2014/main" id="{9866D1D0-C415-F1DD-8AA3-880902AA6D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14017" y="3008086"/>
            <a:ext cx="2846613" cy="2846613"/>
          </a:xfrm>
          <a:prstGeom prst="rect">
            <a:avLst/>
          </a:prstGeom>
        </p:spPr>
      </p:pic>
      <p:pic>
        <p:nvPicPr>
          <p:cNvPr id="36" name="Graphic 3" descr="Man with solid fill">
            <a:extLst>
              <a:ext uri="{FF2B5EF4-FFF2-40B4-BE49-F238E27FC236}">
                <a16:creationId xmlns:a16="http://schemas.microsoft.com/office/drawing/2014/main" id="{05560E1C-1B64-3466-DCCE-44F6A540C49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800319" y="2978602"/>
            <a:ext cx="2919184" cy="2901042"/>
          </a:xfrm>
          <a:prstGeom prst="rect">
            <a:avLst/>
          </a:prstGeom>
        </p:spPr>
      </p:pic>
      <p:pic>
        <p:nvPicPr>
          <p:cNvPr id="38" name="Graphic 7" descr="Heart with solid fill">
            <a:extLst>
              <a:ext uri="{FF2B5EF4-FFF2-40B4-BE49-F238E27FC236}">
                <a16:creationId xmlns:a16="http://schemas.microsoft.com/office/drawing/2014/main" id="{A11296D0-2C0E-7894-F9D2-A93D7F61381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101943" y="3742869"/>
            <a:ext cx="315687" cy="315687"/>
          </a:xfrm>
          <a:prstGeom prst="rect">
            <a:avLst/>
          </a:prstGeom>
        </p:spPr>
      </p:pic>
      <p:pic>
        <p:nvPicPr>
          <p:cNvPr id="40" name="Graphic 39" descr="Heart with solid fill">
            <a:extLst>
              <a:ext uri="{FF2B5EF4-FFF2-40B4-BE49-F238E27FC236}">
                <a16:creationId xmlns:a16="http://schemas.microsoft.com/office/drawing/2014/main" id="{BC50EB36-5D48-F2EB-4C68-9F0F049BD49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244942" y="3770083"/>
            <a:ext cx="315687" cy="315687"/>
          </a:xfrm>
          <a:prstGeom prst="rect">
            <a:avLst/>
          </a:prstGeom>
        </p:spPr>
      </p:pic>
      <p:pic>
        <p:nvPicPr>
          <p:cNvPr id="42" name="Graphic 10" descr="Broken Heart with solid fill">
            <a:extLst>
              <a:ext uri="{FF2B5EF4-FFF2-40B4-BE49-F238E27FC236}">
                <a16:creationId xmlns:a16="http://schemas.microsoft.com/office/drawing/2014/main" id="{5D59C2E1-CE9F-C667-D82C-D9EECDD1E53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177442" y="3750805"/>
            <a:ext cx="370115" cy="351973"/>
          </a:xfrm>
          <a:prstGeom prst="rect">
            <a:avLst/>
          </a:prstGeom>
        </p:spPr>
      </p:pic>
    </p:spTree>
    <p:extLst>
      <p:ext uri="{BB962C8B-B14F-4D97-AF65-F5344CB8AC3E}">
        <p14:creationId xmlns:p14="http://schemas.microsoft.com/office/powerpoint/2010/main" val="209157644"/>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1B8446AAC4004C89393F838A61CCAB" ma:contentTypeVersion="15" ma:contentTypeDescription="Create a new document." ma:contentTypeScope="" ma:versionID="dbdd9979e9d75ddf74e91d7c3d380d5c">
  <xsd:schema xmlns:xsd="http://www.w3.org/2001/XMLSchema" xmlns:xs="http://www.w3.org/2001/XMLSchema" xmlns:p="http://schemas.microsoft.com/office/2006/metadata/properties" xmlns:ns2="7fded7b2-885b-418b-bf4a-9fc2dbd52833" xmlns:ns3="d33d69dc-d97c-438f-b7a1-204243ed1d95" targetNamespace="http://schemas.microsoft.com/office/2006/metadata/properties" ma:root="true" ma:fieldsID="b1d854bedca6542e9d0755926abd7484" ns2:_="" ns3:_="">
    <xsd:import namespace="7fded7b2-885b-418b-bf4a-9fc2dbd52833"/>
    <xsd:import namespace="d33d69dc-d97c-438f-b7a1-204243ed1d9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ded7b2-885b-418b-bf4a-9fc2dbd528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292be6a6-3813-4ec8-b473-14096f34506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33d69dc-d97c-438f-b7a1-204243ed1d9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aa72d4c6-f501-496d-bf6b-0e3d93a58755}" ma:internalName="TaxCatchAll" ma:showField="CatchAllData" ma:web="d33d69dc-d97c-438f-b7a1-204243ed1d9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63D8B4-4AF1-463B-9077-0C63CF5625CF}"/>
</file>

<file path=customXml/itemProps2.xml><?xml version="1.0" encoding="utf-8"?>
<ds:datastoreItem xmlns:ds="http://schemas.openxmlformats.org/officeDocument/2006/customXml" ds:itemID="{973301E8-DA2B-4E6E-9D39-F0EE60300884}"/>
</file>

<file path=docProps/app.xml><?xml version="1.0" encoding="utf-8"?>
<Properties xmlns="http://schemas.openxmlformats.org/officeDocument/2006/extended-properties" xmlns:vt="http://schemas.openxmlformats.org/officeDocument/2006/docPropsVTypes">
  <TotalTime>1</TotalTime>
  <Words>770</Words>
  <Application>Microsoft Office PowerPoint</Application>
  <PresentationFormat>Widescreen</PresentationFormat>
  <Paragraphs>109</Paragraphs>
  <Slides>19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Helvetica Neue</vt:lpstr>
      <vt:lpstr>1_Custom Design</vt:lpstr>
      <vt:lpstr>Hasn’t science killed atheism?</vt:lpstr>
      <vt:lpstr>PowerPoint Presentation</vt:lpstr>
      <vt:lpstr>PowerPoint Presentation</vt:lpstr>
      <vt:lpstr>PowerPoint Presentation</vt:lpstr>
      <vt:lpstr>Hasn’t science killed atheism?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Hasn’t science killed atheism?</dc:title>
  <dc:creator>Emma Penwright</dc:creator>
  <cp:lastModifiedBy>Emma Penwright</cp:lastModifiedBy>
  <cp:revision>1</cp:revision>
  <dcterms:created xsi:type="dcterms:W3CDTF">2022-09-09T10:29:58Z</dcterms:created>
  <dcterms:modified xsi:type="dcterms:W3CDTF">2022-09-09T10:31:53Z</dcterms:modified>
</cp:coreProperties>
</file>